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57" r:id="rId3"/>
    <p:sldId id="258" r:id="rId4"/>
    <p:sldId id="265" r:id="rId5"/>
    <p:sldId id="267" r:id="rId6"/>
    <p:sldId id="302" r:id="rId7"/>
    <p:sldId id="281" r:id="rId8"/>
    <p:sldId id="284" r:id="rId9"/>
    <p:sldId id="312" r:id="rId10"/>
    <p:sldId id="301" r:id="rId11"/>
    <p:sldId id="307" r:id="rId12"/>
    <p:sldId id="316" r:id="rId13"/>
    <p:sldId id="320" r:id="rId14"/>
    <p:sldId id="321" r:id="rId15"/>
    <p:sldId id="322" r:id="rId16"/>
    <p:sldId id="323" r:id="rId17"/>
    <p:sldId id="324" r:id="rId18"/>
    <p:sldId id="317" r:id="rId19"/>
    <p:sldId id="313" r:id="rId20"/>
    <p:sldId id="314" r:id="rId21"/>
    <p:sldId id="318" r:id="rId22"/>
    <p:sldId id="303" r:id="rId23"/>
    <p:sldId id="319" r:id="rId24"/>
    <p:sldId id="283" r:id="rId25"/>
    <p:sldId id="315" r:id="rId26"/>
    <p:sldId id="304" r:id="rId27"/>
    <p:sldId id="290" r:id="rId28"/>
    <p:sldId id="310" r:id="rId29"/>
    <p:sldId id="311" r:id="rId30"/>
    <p:sldId id="305" r:id="rId31"/>
  </p:sldIdLst>
  <p:sldSz cx="8999538" cy="5040313"/>
  <p:notesSz cx="6858000" cy="9144000"/>
  <p:custDataLst>
    <p:tags r:id="rId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7">
          <p15:clr>
            <a:srgbClr val="A4A3A4"/>
          </p15:clr>
        </p15:guide>
        <p15:guide id="2" pos="283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B49B"/>
    <a:srgbClr val="959AA2"/>
    <a:srgbClr val="C0F6ED"/>
    <a:srgbClr val="99F1E2"/>
    <a:srgbClr val="53585F"/>
    <a:srgbClr val="138774"/>
    <a:srgbClr val="1AB3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42" autoAdjust="0"/>
    <p:restoredTop sz="94660"/>
  </p:normalViewPr>
  <p:slideViewPr>
    <p:cSldViewPr snapToGrid="0">
      <p:cViewPr varScale="1">
        <p:scale>
          <a:sx n="110" d="100"/>
          <a:sy n="110" d="100"/>
        </p:scale>
        <p:origin x="686" y="72"/>
      </p:cViewPr>
      <p:guideLst>
        <p:guide orient="horz" pos="1587"/>
        <p:guide pos="283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CFDDC-4151-4F58-BEA7-655A61B04F29}" type="datetimeFigureOut">
              <a:rPr lang="zh-CN" altLang="en-US" smtClean="0"/>
              <a:t>2021/1/4</a:t>
            </a:fld>
            <a:endParaRPr lang="zh-CN" altLang="en-US"/>
          </a:p>
        </p:txBody>
      </p:sp>
      <p:sp>
        <p:nvSpPr>
          <p:cNvPr id="4" name="幻灯片图像占位符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6D692C-C307-4C02-AC17-4596772F2DAD}" type="slidenum">
              <a:rPr lang="zh-CN" altLang="en-US" smtClean="0"/>
              <a:t>‹#›</a:t>
            </a:fld>
            <a:endParaRPr lang="zh-CN" altLang="en-US"/>
          </a:p>
        </p:txBody>
      </p:sp>
    </p:spTree>
    <p:extLst>
      <p:ext uri="{BB962C8B-B14F-4D97-AF65-F5344CB8AC3E}">
        <p14:creationId xmlns:p14="http://schemas.microsoft.com/office/powerpoint/2010/main" val="2198701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16D692C-C307-4C02-AC17-4596772F2DAD}" type="slidenum">
              <a:rPr lang="zh-CN" altLang="en-US" smtClean="0"/>
              <a:t>1</a:t>
            </a:fld>
            <a:endParaRPr lang="zh-CN" altLang="en-US"/>
          </a:p>
        </p:txBody>
      </p:sp>
    </p:spTree>
    <p:extLst>
      <p:ext uri="{BB962C8B-B14F-4D97-AF65-F5344CB8AC3E}">
        <p14:creationId xmlns:p14="http://schemas.microsoft.com/office/powerpoint/2010/main" val="1722676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t>10</a:t>
            </a:fld>
            <a:endParaRPr lang="zh-CN" altLang="en-US"/>
          </a:p>
        </p:txBody>
      </p:sp>
    </p:spTree>
    <p:extLst>
      <p:ext uri="{BB962C8B-B14F-4D97-AF65-F5344CB8AC3E}">
        <p14:creationId xmlns:p14="http://schemas.microsoft.com/office/powerpoint/2010/main" val="3450505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t>11</a:t>
            </a:fld>
            <a:endParaRPr lang="zh-CN" altLang="en-US"/>
          </a:p>
        </p:txBody>
      </p:sp>
    </p:spTree>
    <p:extLst>
      <p:ext uri="{BB962C8B-B14F-4D97-AF65-F5344CB8AC3E}">
        <p14:creationId xmlns:p14="http://schemas.microsoft.com/office/powerpoint/2010/main" val="1531528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t>12</a:t>
            </a:fld>
            <a:endParaRPr lang="zh-CN" altLang="en-US"/>
          </a:p>
        </p:txBody>
      </p:sp>
    </p:spTree>
    <p:extLst>
      <p:ext uri="{BB962C8B-B14F-4D97-AF65-F5344CB8AC3E}">
        <p14:creationId xmlns:p14="http://schemas.microsoft.com/office/powerpoint/2010/main" val="3546154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16D692C-C307-4C02-AC17-4596772F2DAD}" type="slidenum">
              <a:rPr lang="zh-CN" altLang="en-US" smtClean="0"/>
              <a:t>13</a:t>
            </a:fld>
            <a:endParaRPr lang="zh-CN" altLang="en-US"/>
          </a:p>
        </p:txBody>
      </p:sp>
    </p:spTree>
    <p:extLst>
      <p:ext uri="{BB962C8B-B14F-4D97-AF65-F5344CB8AC3E}">
        <p14:creationId xmlns:p14="http://schemas.microsoft.com/office/powerpoint/2010/main" val="298206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t>14</a:t>
            </a:fld>
            <a:endParaRPr lang="zh-CN" altLang="en-US"/>
          </a:p>
        </p:txBody>
      </p:sp>
    </p:spTree>
    <p:extLst>
      <p:ext uri="{BB962C8B-B14F-4D97-AF65-F5344CB8AC3E}">
        <p14:creationId xmlns:p14="http://schemas.microsoft.com/office/powerpoint/2010/main" val="1355769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t>15</a:t>
            </a:fld>
            <a:endParaRPr lang="zh-CN" altLang="en-US"/>
          </a:p>
        </p:txBody>
      </p:sp>
    </p:spTree>
    <p:extLst>
      <p:ext uri="{BB962C8B-B14F-4D97-AF65-F5344CB8AC3E}">
        <p14:creationId xmlns:p14="http://schemas.microsoft.com/office/powerpoint/2010/main" val="113882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t>16</a:t>
            </a:fld>
            <a:endParaRPr lang="zh-CN" altLang="en-US"/>
          </a:p>
        </p:txBody>
      </p:sp>
    </p:spTree>
    <p:extLst>
      <p:ext uri="{BB962C8B-B14F-4D97-AF65-F5344CB8AC3E}">
        <p14:creationId xmlns:p14="http://schemas.microsoft.com/office/powerpoint/2010/main" val="2104554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t>17</a:t>
            </a:fld>
            <a:endParaRPr lang="zh-CN" altLang="en-US"/>
          </a:p>
        </p:txBody>
      </p:sp>
    </p:spTree>
    <p:extLst>
      <p:ext uri="{BB962C8B-B14F-4D97-AF65-F5344CB8AC3E}">
        <p14:creationId xmlns:p14="http://schemas.microsoft.com/office/powerpoint/2010/main" val="1786365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t>18</a:t>
            </a:fld>
            <a:endParaRPr lang="zh-CN" altLang="en-US"/>
          </a:p>
        </p:txBody>
      </p:sp>
    </p:spTree>
    <p:extLst>
      <p:ext uri="{BB962C8B-B14F-4D97-AF65-F5344CB8AC3E}">
        <p14:creationId xmlns:p14="http://schemas.microsoft.com/office/powerpoint/2010/main" val="3642221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t>19</a:t>
            </a:fld>
            <a:endParaRPr lang="zh-CN" altLang="en-US"/>
          </a:p>
        </p:txBody>
      </p:sp>
    </p:spTree>
    <p:extLst>
      <p:ext uri="{BB962C8B-B14F-4D97-AF65-F5344CB8AC3E}">
        <p14:creationId xmlns:p14="http://schemas.microsoft.com/office/powerpoint/2010/main" val="1957910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t>2</a:t>
            </a:fld>
            <a:endParaRPr lang="zh-CN" altLang="en-US"/>
          </a:p>
        </p:txBody>
      </p:sp>
    </p:spTree>
    <p:extLst>
      <p:ext uri="{BB962C8B-B14F-4D97-AF65-F5344CB8AC3E}">
        <p14:creationId xmlns:p14="http://schemas.microsoft.com/office/powerpoint/2010/main" val="2941366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t>20</a:t>
            </a:fld>
            <a:endParaRPr lang="zh-CN" altLang="en-US"/>
          </a:p>
        </p:txBody>
      </p:sp>
    </p:spTree>
    <p:extLst>
      <p:ext uri="{BB962C8B-B14F-4D97-AF65-F5344CB8AC3E}">
        <p14:creationId xmlns:p14="http://schemas.microsoft.com/office/powerpoint/2010/main" val="4207986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t>21</a:t>
            </a:fld>
            <a:endParaRPr lang="zh-CN" altLang="en-US"/>
          </a:p>
        </p:txBody>
      </p:sp>
    </p:spTree>
    <p:extLst>
      <p:ext uri="{BB962C8B-B14F-4D97-AF65-F5344CB8AC3E}">
        <p14:creationId xmlns:p14="http://schemas.microsoft.com/office/powerpoint/2010/main" val="1925778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t>22</a:t>
            </a:fld>
            <a:endParaRPr lang="zh-CN" altLang="en-US"/>
          </a:p>
        </p:txBody>
      </p:sp>
    </p:spTree>
    <p:extLst>
      <p:ext uri="{BB962C8B-B14F-4D97-AF65-F5344CB8AC3E}">
        <p14:creationId xmlns:p14="http://schemas.microsoft.com/office/powerpoint/2010/main" val="1834755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t>23</a:t>
            </a:fld>
            <a:endParaRPr lang="zh-CN" altLang="en-US"/>
          </a:p>
        </p:txBody>
      </p:sp>
    </p:spTree>
    <p:extLst>
      <p:ext uri="{BB962C8B-B14F-4D97-AF65-F5344CB8AC3E}">
        <p14:creationId xmlns:p14="http://schemas.microsoft.com/office/powerpoint/2010/main" val="2950154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t>24</a:t>
            </a:fld>
            <a:endParaRPr lang="zh-CN" altLang="en-US"/>
          </a:p>
        </p:txBody>
      </p:sp>
    </p:spTree>
    <p:extLst>
      <p:ext uri="{BB962C8B-B14F-4D97-AF65-F5344CB8AC3E}">
        <p14:creationId xmlns:p14="http://schemas.microsoft.com/office/powerpoint/2010/main" val="240932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t>25</a:t>
            </a:fld>
            <a:endParaRPr lang="zh-CN" altLang="en-US"/>
          </a:p>
        </p:txBody>
      </p:sp>
    </p:spTree>
    <p:extLst>
      <p:ext uri="{BB962C8B-B14F-4D97-AF65-F5344CB8AC3E}">
        <p14:creationId xmlns:p14="http://schemas.microsoft.com/office/powerpoint/2010/main" val="2574392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t>26</a:t>
            </a:fld>
            <a:endParaRPr lang="zh-CN" altLang="en-US"/>
          </a:p>
        </p:txBody>
      </p:sp>
    </p:spTree>
    <p:extLst>
      <p:ext uri="{BB962C8B-B14F-4D97-AF65-F5344CB8AC3E}">
        <p14:creationId xmlns:p14="http://schemas.microsoft.com/office/powerpoint/2010/main" val="15697454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t>27</a:t>
            </a:fld>
            <a:endParaRPr lang="zh-CN" altLang="en-US"/>
          </a:p>
        </p:txBody>
      </p:sp>
    </p:spTree>
    <p:extLst>
      <p:ext uri="{BB962C8B-B14F-4D97-AF65-F5344CB8AC3E}">
        <p14:creationId xmlns:p14="http://schemas.microsoft.com/office/powerpoint/2010/main" val="3027051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t>28</a:t>
            </a:fld>
            <a:endParaRPr lang="zh-CN" altLang="en-US"/>
          </a:p>
        </p:txBody>
      </p:sp>
    </p:spTree>
    <p:extLst>
      <p:ext uri="{BB962C8B-B14F-4D97-AF65-F5344CB8AC3E}">
        <p14:creationId xmlns:p14="http://schemas.microsoft.com/office/powerpoint/2010/main" val="3027051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t>29</a:t>
            </a:fld>
            <a:endParaRPr lang="zh-CN" altLang="en-US"/>
          </a:p>
        </p:txBody>
      </p:sp>
    </p:spTree>
    <p:extLst>
      <p:ext uri="{BB962C8B-B14F-4D97-AF65-F5344CB8AC3E}">
        <p14:creationId xmlns:p14="http://schemas.microsoft.com/office/powerpoint/2010/main" val="3027051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t>3</a:t>
            </a:fld>
            <a:endParaRPr lang="zh-CN" altLang="en-US"/>
          </a:p>
        </p:txBody>
      </p:sp>
    </p:spTree>
    <p:extLst>
      <p:ext uri="{BB962C8B-B14F-4D97-AF65-F5344CB8AC3E}">
        <p14:creationId xmlns:p14="http://schemas.microsoft.com/office/powerpoint/2010/main" val="1224954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16D692C-C307-4C02-AC17-4596772F2DAD}" type="slidenum">
              <a:rPr lang="zh-CN" altLang="en-US" smtClean="0"/>
              <a:t>30</a:t>
            </a:fld>
            <a:endParaRPr lang="zh-CN" altLang="en-US"/>
          </a:p>
        </p:txBody>
      </p:sp>
    </p:spTree>
    <p:extLst>
      <p:ext uri="{BB962C8B-B14F-4D97-AF65-F5344CB8AC3E}">
        <p14:creationId xmlns:p14="http://schemas.microsoft.com/office/powerpoint/2010/main" val="1919070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t>4</a:t>
            </a:fld>
            <a:endParaRPr lang="zh-CN" altLang="en-US"/>
          </a:p>
        </p:txBody>
      </p:sp>
    </p:spTree>
    <p:extLst>
      <p:ext uri="{BB962C8B-B14F-4D97-AF65-F5344CB8AC3E}">
        <p14:creationId xmlns:p14="http://schemas.microsoft.com/office/powerpoint/2010/main" val="1809546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t>5</a:t>
            </a:fld>
            <a:endParaRPr lang="zh-CN" altLang="en-US"/>
          </a:p>
        </p:txBody>
      </p:sp>
    </p:spTree>
    <p:extLst>
      <p:ext uri="{BB962C8B-B14F-4D97-AF65-F5344CB8AC3E}">
        <p14:creationId xmlns:p14="http://schemas.microsoft.com/office/powerpoint/2010/main" val="1536398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t>6</a:t>
            </a:fld>
            <a:endParaRPr lang="zh-CN" altLang="en-US"/>
          </a:p>
        </p:txBody>
      </p:sp>
    </p:spTree>
    <p:extLst>
      <p:ext uri="{BB962C8B-B14F-4D97-AF65-F5344CB8AC3E}">
        <p14:creationId xmlns:p14="http://schemas.microsoft.com/office/powerpoint/2010/main" val="3524922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t>7</a:t>
            </a:fld>
            <a:endParaRPr lang="zh-CN" altLang="en-US"/>
          </a:p>
        </p:txBody>
      </p:sp>
    </p:spTree>
    <p:extLst>
      <p:ext uri="{BB962C8B-B14F-4D97-AF65-F5344CB8AC3E}">
        <p14:creationId xmlns:p14="http://schemas.microsoft.com/office/powerpoint/2010/main" val="2633307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t>8</a:t>
            </a:fld>
            <a:endParaRPr lang="zh-CN" altLang="en-US"/>
          </a:p>
        </p:txBody>
      </p:sp>
    </p:spTree>
    <p:extLst>
      <p:ext uri="{BB962C8B-B14F-4D97-AF65-F5344CB8AC3E}">
        <p14:creationId xmlns:p14="http://schemas.microsoft.com/office/powerpoint/2010/main" val="3768838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6D692C-C307-4C02-AC17-4596772F2DAD}" type="slidenum">
              <a:rPr lang="zh-CN" altLang="en-US" smtClean="0"/>
              <a:t>9</a:t>
            </a:fld>
            <a:endParaRPr lang="zh-CN" altLang="en-US"/>
          </a:p>
        </p:txBody>
      </p:sp>
    </p:spTree>
    <p:extLst>
      <p:ext uri="{BB962C8B-B14F-4D97-AF65-F5344CB8AC3E}">
        <p14:creationId xmlns:p14="http://schemas.microsoft.com/office/powerpoint/2010/main" val="725005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24942" y="824885"/>
            <a:ext cx="6749654" cy="1754776"/>
          </a:xfrm>
        </p:spPr>
        <p:txBody>
          <a:bodyPr anchor="b"/>
          <a:lstStyle>
            <a:lvl1pPr algn="ctr">
              <a:defRPr sz="4410"/>
            </a:lvl1pPr>
          </a:lstStyle>
          <a:p>
            <a:r>
              <a:rPr lang="zh-CN" altLang="en-US"/>
              <a:t>单击此处编辑母版标题样式</a:t>
            </a:r>
            <a:endParaRPr lang="en-US" dirty="0"/>
          </a:p>
        </p:txBody>
      </p:sp>
      <p:sp>
        <p:nvSpPr>
          <p:cNvPr id="3" name="Subtitle 2"/>
          <p:cNvSpPr>
            <a:spLocks noGrp="1"/>
          </p:cNvSpPr>
          <p:nvPr>
            <p:ph type="subTitle" idx="1"/>
          </p:nvPr>
        </p:nvSpPr>
        <p:spPr>
          <a:xfrm>
            <a:off x="1124942" y="2647331"/>
            <a:ext cx="6749654" cy="1216909"/>
          </a:xfrm>
        </p:spPr>
        <p:txBody>
          <a:bodyPr/>
          <a:lstStyle>
            <a:lvl1pPr marL="0" indent="0" algn="ctr">
              <a:buNone/>
              <a:defRPr sz="1764"/>
            </a:lvl1pPr>
            <a:lvl2pPr marL="336042" indent="0" algn="ctr">
              <a:buNone/>
              <a:defRPr sz="1470"/>
            </a:lvl2pPr>
            <a:lvl3pPr marL="672084" indent="0" algn="ctr">
              <a:buNone/>
              <a:defRPr sz="1323"/>
            </a:lvl3pPr>
            <a:lvl4pPr marL="1008126" indent="0" algn="ctr">
              <a:buNone/>
              <a:defRPr sz="1176"/>
            </a:lvl4pPr>
            <a:lvl5pPr marL="1344168" indent="0" algn="ctr">
              <a:buNone/>
              <a:defRPr sz="1176"/>
            </a:lvl5pPr>
            <a:lvl6pPr marL="1680210" indent="0" algn="ctr">
              <a:buNone/>
              <a:defRPr sz="1176"/>
            </a:lvl6pPr>
            <a:lvl7pPr marL="2016252" indent="0" algn="ctr">
              <a:buNone/>
              <a:defRPr sz="1176"/>
            </a:lvl7pPr>
            <a:lvl8pPr marL="2352294" indent="0" algn="ctr">
              <a:buNone/>
              <a:defRPr sz="1176"/>
            </a:lvl8pPr>
            <a:lvl9pPr marL="2688336" indent="0" algn="ctr">
              <a:buNone/>
              <a:defRPr sz="1176"/>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8A14FFCF-463E-4D67-9145-5F37447319F8}" type="datetimeFigureOut">
              <a:rPr lang="zh-CN" altLang="en-US" smtClean="0"/>
              <a:t>2021/1/4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21A364A-95C9-4918-B87B-C8364849B004}" type="slidenum">
              <a:rPr lang="zh-CN" altLang="en-US" smtClean="0"/>
              <a:t>‹#›</a:t>
            </a:fld>
            <a:endParaRPr lang="zh-CN" altLang="en-US"/>
          </a:p>
        </p:txBody>
      </p:sp>
    </p:spTree>
    <p:extLst>
      <p:ext uri="{BB962C8B-B14F-4D97-AF65-F5344CB8AC3E}">
        <p14:creationId xmlns:p14="http://schemas.microsoft.com/office/powerpoint/2010/main" val="90004779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A14FFCF-463E-4D67-9145-5F37447319F8}" type="datetimeFigureOut">
              <a:rPr lang="zh-CN" altLang="en-US" smtClean="0"/>
              <a:t>2021/1/4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21A364A-95C9-4918-B87B-C8364849B004}" type="slidenum">
              <a:rPr lang="zh-CN" altLang="en-US" smtClean="0"/>
              <a:t>‹#›</a:t>
            </a:fld>
            <a:endParaRPr lang="zh-CN" altLang="en-US"/>
          </a:p>
        </p:txBody>
      </p:sp>
    </p:spTree>
    <p:extLst>
      <p:ext uri="{BB962C8B-B14F-4D97-AF65-F5344CB8AC3E}">
        <p14:creationId xmlns:p14="http://schemas.microsoft.com/office/powerpoint/2010/main" val="21375247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40295" y="268350"/>
            <a:ext cx="1940525" cy="427143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18718" y="268350"/>
            <a:ext cx="5709082" cy="4271432"/>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A14FFCF-463E-4D67-9145-5F37447319F8}" type="datetimeFigureOut">
              <a:rPr lang="zh-CN" altLang="en-US" smtClean="0"/>
              <a:t>2021/1/4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21A364A-95C9-4918-B87B-C8364849B004}" type="slidenum">
              <a:rPr lang="zh-CN" altLang="en-US" smtClean="0"/>
              <a:t>‹#›</a:t>
            </a:fld>
            <a:endParaRPr lang="zh-CN" altLang="en-US"/>
          </a:p>
        </p:txBody>
      </p:sp>
    </p:spTree>
    <p:extLst>
      <p:ext uri="{BB962C8B-B14F-4D97-AF65-F5344CB8AC3E}">
        <p14:creationId xmlns:p14="http://schemas.microsoft.com/office/powerpoint/2010/main" val="154826623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A14FFCF-463E-4D67-9145-5F37447319F8}" type="datetimeFigureOut">
              <a:rPr lang="zh-CN" altLang="en-US" smtClean="0"/>
              <a:t>2021/1/4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21A364A-95C9-4918-B87B-C8364849B004}" type="slidenum">
              <a:rPr lang="zh-CN" altLang="en-US" smtClean="0"/>
              <a:t>‹#›</a:t>
            </a:fld>
            <a:endParaRPr lang="zh-CN" altLang="en-US"/>
          </a:p>
        </p:txBody>
      </p:sp>
    </p:spTree>
    <p:extLst>
      <p:ext uri="{BB962C8B-B14F-4D97-AF65-F5344CB8AC3E}">
        <p14:creationId xmlns:p14="http://schemas.microsoft.com/office/powerpoint/2010/main" val="183221552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14031" y="1256579"/>
            <a:ext cx="7762102" cy="2096630"/>
          </a:xfrm>
        </p:spPr>
        <p:txBody>
          <a:bodyPr anchor="b"/>
          <a:lstStyle>
            <a:lvl1pPr>
              <a:defRPr sz="4410"/>
            </a:lvl1pPr>
          </a:lstStyle>
          <a:p>
            <a:r>
              <a:rPr lang="zh-CN" altLang="en-US"/>
              <a:t>单击此处编辑母版标题样式</a:t>
            </a:r>
            <a:endParaRPr lang="en-US" dirty="0"/>
          </a:p>
        </p:txBody>
      </p:sp>
      <p:sp>
        <p:nvSpPr>
          <p:cNvPr id="3" name="Text Placeholder 2"/>
          <p:cNvSpPr>
            <a:spLocks noGrp="1"/>
          </p:cNvSpPr>
          <p:nvPr>
            <p:ph type="body" idx="1"/>
          </p:nvPr>
        </p:nvSpPr>
        <p:spPr>
          <a:xfrm>
            <a:off x="614031" y="3373044"/>
            <a:ext cx="7762102" cy="1102568"/>
          </a:xfrm>
        </p:spPr>
        <p:txBody>
          <a:bodyPr/>
          <a:lstStyle>
            <a:lvl1pPr marL="0" indent="0">
              <a:buNone/>
              <a:defRPr sz="1764">
                <a:solidFill>
                  <a:schemeClr val="tx1">
                    <a:tint val="75000"/>
                  </a:schemeClr>
                </a:solidFill>
              </a:defRPr>
            </a:lvl1pPr>
            <a:lvl2pPr marL="336042" indent="0">
              <a:buNone/>
              <a:defRPr sz="1470">
                <a:solidFill>
                  <a:schemeClr val="tx1">
                    <a:tint val="75000"/>
                  </a:schemeClr>
                </a:solidFill>
              </a:defRPr>
            </a:lvl2pPr>
            <a:lvl3pPr marL="672084" indent="0">
              <a:buNone/>
              <a:defRPr sz="1323">
                <a:solidFill>
                  <a:schemeClr val="tx1">
                    <a:tint val="75000"/>
                  </a:schemeClr>
                </a:solidFill>
              </a:defRPr>
            </a:lvl3pPr>
            <a:lvl4pPr marL="1008126" indent="0">
              <a:buNone/>
              <a:defRPr sz="1176">
                <a:solidFill>
                  <a:schemeClr val="tx1">
                    <a:tint val="75000"/>
                  </a:schemeClr>
                </a:solidFill>
              </a:defRPr>
            </a:lvl4pPr>
            <a:lvl5pPr marL="1344168" indent="0">
              <a:buNone/>
              <a:defRPr sz="1176">
                <a:solidFill>
                  <a:schemeClr val="tx1">
                    <a:tint val="75000"/>
                  </a:schemeClr>
                </a:solidFill>
              </a:defRPr>
            </a:lvl5pPr>
            <a:lvl6pPr marL="1680210" indent="0">
              <a:buNone/>
              <a:defRPr sz="1176">
                <a:solidFill>
                  <a:schemeClr val="tx1">
                    <a:tint val="75000"/>
                  </a:schemeClr>
                </a:solidFill>
              </a:defRPr>
            </a:lvl6pPr>
            <a:lvl7pPr marL="2016252" indent="0">
              <a:buNone/>
              <a:defRPr sz="1176">
                <a:solidFill>
                  <a:schemeClr val="tx1">
                    <a:tint val="75000"/>
                  </a:schemeClr>
                </a:solidFill>
              </a:defRPr>
            </a:lvl7pPr>
            <a:lvl8pPr marL="2352294" indent="0">
              <a:buNone/>
              <a:defRPr sz="1176">
                <a:solidFill>
                  <a:schemeClr val="tx1">
                    <a:tint val="75000"/>
                  </a:schemeClr>
                </a:solidFill>
              </a:defRPr>
            </a:lvl8pPr>
            <a:lvl9pPr marL="2688336" indent="0">
              <a:buNone/>
              <a:defRPr sz="1176">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8A14FFCF-463E-4D67-9145-5F37447319F8}" type="datetimeFigureOut">
              <a:rPr lang="zh-CN" altLang="en-US" smtClean="0"/>
              <a:t>2021/1/4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21A364A-95C9-4918-B87B-C8364849B004}" type="slidenum">
              <a:rPr lang="zh-CN" altLang="en-US" smtClean="0"/>
              <a:t>‹#›</a:t>
            </a:fld>
            <a:endParaRPr lang="zh-CN" altLang="en-US"/>
          </a:p>
        </p:txBody>
      </p:sp>
    </p:spTree>
    <p:extLst>
      <p:ext uri="{BB962C8B-B14F-4D97-AF65-F5344CB8AC3E}">
        <p14:creationId xmlns:p14="http://schemas.microsoft.com/office/powerpoint/2010/main" val="262157590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18718" y="1341750"/>
            <a:ext cx="3824804" cy="319803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556016" y="1341750"/>
            <a:ext cx="3824804" cy="319803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A14FFCF-463E-4D67-9145-5F37447319F8}" type="datetimeFigureOut">
              <a:rPr lang="zh-CN" altLang="en-US" smtClean="0"/>
              <a:t>2021/1/4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21A364A-95C9-4918-B87B-C8364849B004}" type="slidenum">
              <a:rPr lang="zh-CN" altLang="en-US" smtClean="0"/>
              <a:t>‹#›</a:t>
            </a:fld>
            <a:endParaRPr lang="zh-CN" altLang="en-US"/>
          </a:p>
        </p:txBody>
      </p:sp>
    </p:spTree>
    <p:extLst>
      <p:ext uri="{BB962C8B-B14F-4D97-AF65-F5344CB8AC3E}">
        <p14:creationId xmlns:p14="http://schemas.microsoft.com/office/powerpoint/2010/main" val="396424052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19890" y="268350"/>
            <a:ext cx="7762102" cy="97422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19891" y="1235577"/>
            <a:ext cx="3807226" cy="605537"/>
          </a:xfrm>
        </p:spPr>
        <p:txBody>
          <a:bodyPr anchor="b"/>
          <a:lstStyle>
            <a:lvl1pPr marL="0" indent="0">
              <a:buNone/>
              <a:defRPr sz="1764" b="1"/>
            </a:lvl1pPr>
            <a:lvl2pPr marL="336042" indent="0">
              <a:buNone/>
              <a:defRPr sz="1470" b="1"/>
            </a:lvl2pPr>
            <a:lvl3pPr marL="672084" indent="0">
              <a:buNone/>
              <a:defRPr sz="1323" b="1"/>
            </a:lvl3pPr>
            <a:lvl4pPr marL="1008126" indent="0">
              <a:buNone/>
              <a:defRPr sz="1176" b="1"/>
            </a:lvl4pPr>
            <a:lvl5pPr marL="1344168" indent="0">
              <a:buNone/>
              <a:defRPr sz="1176" b="1"/>
            </a:lvl5pPr>
            <a:lvl6pPr marL="1680210" indent="0">
              <a:buNone/>
              <a:defRPr sz="1176" b="1"/>
            </a:lvl6pPr>
            <a:lvl7pPr marL="2016252" indent="0">
              <a:buNone/>
              <a:defRPr sz="1176" b="1"/>
            </a:lvl7pPr>
            <a:lvl8pPr marL="2352294" indent="0">
              <a:buNone/>
              <a:defRPr sz="1176" b="1"/>
            </a:lvl8pPr>
            <a:lvl9pPr marL="2688336" indent="0">
              <a:buNone/>
              <a:defRPr sz="1176" b="1"/>
            </a:lvl9pPr>
          </a:lstStyle>
          <a:p>
            <a:pPr lvl="0"/>
            <a:r>
              <a:rPr lang="zh-CN" altLang="en-US"/>
              <a:t>编辑母版文本样式</a:t>
            </a:r>
          </a:p>
        </p:txBody>
      </p:sp>
      <p:sp>
        <p:nvSpPr>
          <p:cNvPr id="4" name="Content Placeholder 3"/>
          <p:cNvSpPr>
            <a:spLocks noGrp="1"/>
          </p:cNvSpPr>
          <p:nvPr>
            <p:ph sz="half" idx="2"/>
          </p:nvPr>
        </p:nvSpPr>
        <p:spPr>
          <a:xfrm>
            <a:off x="619891" y="1841114"/>
            <a:ext cx="3807226" cy="270800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56016" y="1235577"/>
            <a:ext cx="3825976" cy="605537"/>
          </a:xfrm>
        </p:spPr>
        <p:txBody>
          <a:bodyPr anchor="b"/>
          <a:lstStyle>
            <a:lvl1pPr marL="0" indent="0">
              <a:buNone/>
              <a:defRPr sz="1764" b="1"/>
            </a:lvl1pPr>
            <a:lvl2pPr marL="336042" indent="0">
              <a:buNone/>
              <a:defRPr sz="1470" b="1"/>
            </a:lvl2pPr>
            <a:lvl3pPr marL="672084" indent="0">
              <a:buNone/>
              <a:defRPr sz="1323" b="1"/>
            </a:lvl3pPr>
            <a:lvl4pPr marL="1008126" indent="0">
              <a:buNone/>
              <a:defRPr sz="1176" b="1"/>
            </a:lvl4pPr>
            <a:lvl5pPr marL="1344168" indent="0">
              <a:buNone/>
              <a:defRPr sz="1176" b="1"/>
            </a:lvl5pPr>
            <a:lvl6pPr marL="1680210" indent="0">
              <a:buNone/>
              <a:defRPr sz="1176" b="1"/>
            </a:lvl6pPr>
            <a:lvl7pPr marL="2016252" indent="0">
              <a:buNone/>
              <a:defRPr sz="1176" b="1"/>
            </a:lvl7pPr>
            <a:lvl8pPr marL="2352294" indent="0">
              <a:buNone/>
              <a:defRPr sz="1176" b="1"/>
            </a:lvl8pPr>
            <a:lvl9pPr marL="2688336" indent="0">
              <a:buNone/>
              <a:defRPr sz="1176" b="1"/>
            </a:lvl9pPr>
          </a:lstStyle>
          <a:p>
            <a:pPr lvl="0"/>
            <a:r>
              <a:rPr lang="zh-CN" altLang="en-US"/>
              <a:t>编辑母版文本样式</a:t>
            </a:r>
          </a:p>
        </p:txBody>
      </p:sp>
      <p:sp>
        <p:nvSpPr>
          <p:cNvPr id="6" name="Content Placeholder 5"/>
          <p:cNvSpPr>
            <a:spLocks noGrp="1"/>
          </p:cNvSpPr>
          <p:nvPr>
            <p:ph sz="quarter" idx="4"/>
          </p:nvPr>
        </p:nvSpPr>
        <p:spPr>
          <a:xfrm>
            <a:off x="4556016" y="1841114"/>
            <a:ext cx="3825976" cy="270800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A14FFCF-463E-4D67-9145-5F37447319F8}" type="datetimeFigureOut">
              <a:rPr lang="zh-CN" altLang="en-US" smtClean="0"/>
              <a:t>2021/1/4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21A364A-95C9-4918-B87B-C8364849B004}" type="slidenum">
              <a:rPr lang="zh-CN" altLang="en-US" smtClean="0"/>
              <a:t>‹#›</a:t>
            </a:fld>
            <a:endParaRPr lang="zh-CN" altLang="en-US"/>
          </a:p>
        </p:txBody>
      </p:sp>
    </p:spTree>
    <p:extLst>
      <p:ext uri="{BB962C8B-B14F-4D97-AF65-F5344CB8AC3E}">
        <p14:creationId xmlns:p14="http://schemas.microsoft.com/office/powerpoint/2010/main" val="173226961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A14FFCF-463E-4D67-9145-5F37447319F8}" type="datetimeFigureOut">
              <a:rPr lang="zh-CN" altLang="en-US" smtClean="0"/>
              <a:t>2021/1/4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21A364A-95C9-4918-B87B-C8364849B004}" type="slidenum">
              <a:rPr lang="zh-CN" altLang="en-US" smtClean="0"/>
              <a:t>‹#›</a:t>
            </a:fld>
            <a:endParaRPr lang="zh-CN" altLang="en-US"/>
          </a:p>
        </p:txBody>
      </p:sp>
    </p:spTree>
    <p:extLst>
      <p:ext uri="{BB962C8B-B14F-4D97-AF65-F5344CB8AC3E}">
        <p14:creationId xmlns:p14="http://schemas.microsoft.com/office/powerpoint/2010/main" val="135323409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14FFCF-463E-4D67-9145-5F37447319F8}" type="datetimeFigureOut">
              <a:rPr lang="zh-CN" altLang="en-US" smtClean="0"/>
              <a:t>2021/1/4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21A364A-95C9-4918-B87B-C8364849B004}" type="slidenum">
              <a:rPr lang="zh-CN" altLang="en-US" smtClean="0"/>
              <a:t>‹#›</a:t>
            </a:fld>
            <a:endParaRPr lang="zh-CN" altLang="en-US"/>
          </a:p>
        </p:txBody>
      </p:sp>
    </p:spTree>
    <p:extLst>
      <p:ext uri="{BB962C8B-B14F-4D97-AF65-F5344CB8AC3E}">
        <p14:creationId xmlns:p14="http://schemas.microsoft.com/office/powerpoint/2010/main" val="125712003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19891" y="336021"/>
            <a:ext cx="2902585" cy="1176073"/>
          </a:xfrm>
        </p:spPr>
        <p:txBody>
          <a:bodyPr anchor="b"/>
          <a:lstStyle>
            <a:lvl1pPr>
              <a:defRPr sz="2352"/>
            </a:lvl1pPr>
          </a:lstStyle>
          <a:p>
            <a:r>
              <a:rPr lang="zh-CN" altLang="en-US"/>
              <a:t>单击此处编辑母版标题样式</a:t>
            </a:r>
            <a:endParaRPr lang="en-US" dirty="0"/>
          </a:p>
        </p:txBody>
      </p:sp>
      <p:sp>
        <p:nvSpPr>
          <p:cNvPr id="3" name="Content Placeholder 2"/>
          <p:cNvSpPr>
            <a:spLocks noGrp="1"/>
          </p:cNvSpPr>
          <p:nvPr>
            <p:ph idx="1"/>
          </p:nvPr>
        </p:nvSpPr>
        <p:spPr>
          <a:xfrm>
            <a:off x="3825976" y="725712"/>
            <a:ext cx="4556016" cy="3581889"/>
          </a:xfrm>
        </p:spPr>
        <p:txBody>
          <a:bodyPr/>
          <a:lstStyle>
            <a:lvl1pPr>
              <a:defRPr sz="2352"/>
            </a:lvl1pPr>
            <a:lvl2pPr>
              <a:defRPr sz="2058"/>
            </a:lvl2pPr>
            <a:lvl3pPr>
              <a:defRPr sz="1764"/>
            </a:lvl3pPr>
            <a:lvl4pPr>
              <a:defRPr sz="1470"/>
            </a:lvl4pPr>
            <a:lvl5pPr>
              <a:defRPr sz="1470"/>
            </a:lvl5pPr>
            <a:lvl6pPr>
              <a:defRPr sz="1470"/>
            </a:lvl6pPr>
            <a:lvl7pPr>
              <a:defRPr sz="1470"/>
            </a:lvl7pPr>
            <a:lvl8pPr>
              <a:defRPr sz="1470"/>
            </a:lvl8pPr>
            <a:lvl9pPr>
              <a:defRPr sz="147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19891" y="1512094"/>
            <a:ext cx="2902585" cy="2801341"/>
          </a:xfrm>
        </p:spPr>
        <p:txBody>
          <a:bodyPr/>
          <a:lstStyle>
            <a:lvl1pPr marL="0" indent="0">
              <a:buNone/>
              <a:defRPr sz="1176"/>
            </a:lvl1pPr>
            <a:lvl2pPr marL="336042" indent="0">
              <a:buNone/>
              <a:defRPr sz="1029"/>
            </a:lvl2pPr>
            <a:lvl3pPr marL="672084" indent="0">
              <a:buNone/>
              <a:defRPr sz="882"/>
            </a:lvl3pPr>
            <a:lvl4pPr marL="1008126" indent="0">
              <a:buNone/>
              <a:defRPr sz="735"/>
            </a:lvl4pPr>
            <a:lvl5pPr marL="1344168" indent="0">
              <a:buNone/>
              <a:defRPr sz="735"/>
            </a:lvl5pPr>
            <a:lvl6pPr marL="1680210" indent="0">
              <a:buNone/>
              <a:defRPr sz="735"/>
            </a:lvl6pPr>
            <a:lvl7pPr marL="2016252" indent="0">
              <a:buNone/>
              <a:defRPr sz="735"/>
            </a:lvl7pPr>
            <a:lvl8pPr marL="2352294" indent="0">
              <a:buNone/>
              <a:defRPr sz="735"/>
            </a:lvl8pPr>
            <a:lvl9pPr marL="2688336" indent="0">
              <a:buNone/>
              <a:defRPr sz="735"/>
            </a:lvl9pPr>
          </a:lstStyle>
          <a:p>
            <a:pPr lvl="0"/>
            <a:r>
              <a:rPr lang="zh-CN" altLang="en-US"/>
              <a:t>编辑母版文本样式</a:t>
            </a:r>
          </a:p>
        </p:txBody>
      </p:sp>
      <p:sp>
        <p:nvSpPr>
          <p:cNvPr id="5" name="Date Placeholder 4"/>
          <p:cNvSpPr>
            <a:spLocks noGrp="1"/>
          </p:cNvSpPr>
          <p:nvPr>
            <p:ph type="dt" sz="half" idx="10"/>
          </p:nvPr>
        </p:nvSpPr>
        <p:spPr/>
        <p:txBody>
          <a:bodyPr/>
          <a:lstStyle/>
          <a:p>
            <a:fld id="{8A14FFCF-463E-4D67-9145-5F37447319F8}" type="datetimeFigureOut">
              <a:rPr lang="zh-CN" altLang="en-US" smtClean="0"/>
              <a:t>2021/1/4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21A364A-95C9-4918-B87B-C8364849B004}" type="slidenum">
              <a:rPr lang="zh-CN" altLang="en-US" smtClean="0"/>
              <a:t>‹#›</a:t>
            </a:fld>
            <a:endParaRPr lang="zh-CN" altLang="en-US"/>
          </a:p>
        </p:txBody>
      </p:sp>
    </p:spTree>
    <p:extLst>
      <p:ext uri="{BB962C8B-B14F-4D97-AF65-F5344CB8AC3E}">
        <p14:creationId xmlns:p14="http://schemas.microsoft.com/office/powerpoint/2010/main" val="271316009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19891" y="336021"/>
            <a:ext cx="2902585" cy="1176073"/>
          </a:xfrm>
        </p:spPr>
        <p:txBody>
          <a:bodyPr anchor="b"/>
          <a:lstStyle>
            <a:lvl1pPr>
              <a:defRPr sz="2352"/>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25976" y="725712"/>
            <a:ext cx="4556016" cy="3581889"/>
          </a:xfrm>
        </p:spPr>
        <p:txBody>
          <a:bodyPr anchor="t"/>
          <a:lstStyle>
            <a:lvl1pPr marL="0" indent="0">
              <a:buNone/>
              <a:defRPr sz="2352"/>
            </a:lvl1pPr>
            <a:lvl2pPr marL="336042" indent="0">
              <a:buNone/>
              <a:defRPr sz="2058"/>
            </a:lvl2pPr>
            <a:lvl3pPr marL="672084" indent="0">
              <a:buNone/>
              <a:defRPr sz="1764"/>
            </a:lvl3pPr>
            <a:lvl4pPr marL="1008126" indent="0">
              <a:buNone/>
              <a:defRPr sz="1470"/>
            </a:lvl4pPr>
            <a:lvl5pPr marL="1344168" indent="0">
              <a:buNone/>
              <a:defRPr sz="1470"/>
            </a:lvl5pPr>
            <a:lvl6pPr marL="1680210" indent="0">
              <a:buNone/>
              <a:defRPr sz="1470"/>
            </a:lvl6pPr>
            <a:lvl7pPr marL="2016252" indent="0">
              <a:buNone/>
              <a:defRPr sz="1470"/>
            </a:lvl7pPr>
            <a:lvl8pPr marL="2352294" indent="0">
              <a:buNone/>
              <a:defRPr sz="1470"/>
            </a:lvl8pPr>
            <a:lvl9pPr marL="2688336" indent="0">
              <a:buNone/>
              <a:defRPr sz="1470"/>
            </a:lvl9pPr>
          </a:lstStyle>
          <a:p>
            <a:r>
              <a:rPr lang="zh-CN" altLang="en-US"/>
              <a:t>单击图标添加图片</a:t>
            </a:r>
            <a:endParaRPr lang="en-US" dirty="0"/>
          </a:p>
        </p:txBody>
      </p:sp>
      <p:sp>
        <p:nvSpPr>
          <p:cNvPr id="4" name="Text Placeholder 3"/>
          <p:cNvSpPr>
            <a:spLocks noGrp="1"/>
          </p:cNvSpPr>
          <p:nvPr>
            <p:ph type="body" sz="half" idx="2"/>
          </p:nvPr>
        </p:nvSpPr>
        <p:spPr>
          <a:xfrm>
            <a:off x="619891" y="1512094"/>
            <a:ext cx="2902585" cy="2801341"/>
          </a:xfrm>
        </p:spPr>
        <p:txBody>
          <a:bodyPr/>
          <a:lstStyle>
            <a:lvl1pPr marL="0" indent="0">
              <a:buNone/>
              <a:defRPr sz="1176"/>
            </a:lvl1pPr>
            <a:lvl2pPr marL="336042" indent="0">
              <a:buNone/>
              <a:defRPr sz="1029"/>
            </a:lvl2pPr>
            <a:lvl3pPr marL="672084" indent="0">
              <a:buNone/>
              <a:defRPr sz="882"/>
            </a:lvl3pPr>
            <a:lvl4pPr marL="1008126" indent="0">
              <a:buNone/>
              <a:defRPr sz="735"/>
            </a:lvl4pPr>
            <a:lvl5pPr marL="1344168" indent="0">
              <a:buNone/>
              <a:defRPr sz="735"/>
            </a:lvl5pPr>
            <a:lvl6pPr marL="1680210" indent="0">
              <a:buNone/>
              <a:defRPr sz="735"/>
            </a:lvl6pPr>
            <a:lvl7pPr marL="2016252" indent="0">
              <a:buNone/>
              <a:defRPr sz="735"/>
            </a:lvl7pPr>
            <a:lvl8pPr marL="2352294" indent="0">
              <a:buNone/>
              <a:defRPr sz="735"/>
            </a:lvl8pPr>
            <a:lvl9pPr marL="2688336" indent="0">
              <a:buNone/>
              <a:defRPr sz="735"/>
            </a:lvl9pPr>
          </a:lstStyle>
          <a:p>
            <a:pPr lvl="0"/>
            <a:r>
              <a:rPr lang="zh-CN" altLang="en-US"/>
              <a:t>编辑母版文本样式</a:t>
            </a:r>
          </a:p>
        </p:txBody>
      </p:sp>
      <p:sp>
        <p:nvSpPr>
          <p:cNvPr id="5" name="Date Placeholder 4"/>
          <p:cNvSpPr>
            <a:spLocks noGrp="1"/>
          </p:cNvSpPr>
          <p:nvPr>
            <p:ph type="dt" sz="half" idx="10"/>
          </p:nvPr>
        </p:nvSpPr>
        <p:spPr/>
        <p:txBody>
          <a:bodyPr/>
          <a:lstStyle/>
          <a:p>
            <a:fld id="{8A14FFCF-463E-4D67-9145-5F37447319F8}" type="datetimeFigureOut">
              <a:rPr lang="zh-CN" altLang="en-US" smtClean="0"/>
              <a:t>2021/1/4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21A364A-95C9-4918-B87B-C8364849B004}" type="slidenum">
              <a:rPr lang="zh-CN" altLang="en-US" smtClean="0"/>
              <a:t>‹#›</a:t>
            </a:fld>
            <a:endParaRPr lang="zh-CN" altLang="en-US"/>
          </a:p>
        </p:txBody>
      </p:sp>
    </p:spTree>
    <p:extLst>
      <p:ext uri="{BB962C8B-B14F-4D97-AF65-F5344CB8AC3E}">
        <p14:creationId xmlns:p14="http://schemas.microsoft.com/office/powerpoint/2010/main" val="153611869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8718" y="268350"/>
            <a:ext cx="7762102" cy="97422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18718" y="1341750"/>
            <a:ext cx="7762102" cy="3198032"/>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18718" y="4671624"/>
            <a:ext cx="2024896" cy="268350"/>
          </a:xfrm>
          <a:prstGeom prst="rect">
            <a:avLst/>
          </a:prstGeom>
        </p:spPr>
        <p:txBody>
          <a:bodyPr vert="horz" lIns="91440" tIns="45720" rIns="91440" bIns="45720" rtlCol="0" anchor="ctr"/>
          <a:lstStyle>
            <a:lvl1pPr algn="l">
              <a:defRPr sz="882">
                <a:solidFill>
                  <a:schemeClr val="tx1">
                    <a:tint val="75000"/>
                  </a:schemeClr>
                </a:solidFill>
              </a:defRPr>
            </a:lvl1pPr>
          </a:lstStyle>
          <a:p>
            <a:fld id="{8A14FFCF-463E-4D67-9145-5F37447319F8}" type="datetimeFigureOut">
              <a:rPr lang="zh-CN" altLang="en-US" smtClean="0"/>
              <a:t>2021/1/4</a:t>
            </a:fld>
            <a:endParaRPr lang="zh-CN" altLang="en-US"/>
          </a:p>
        </p:txBody>
      </p:sp>
      <p:sp>
        <p:nvSpPr>
          <p:cNvPr id="5" name="Footer Placeholder 4"/>
          <p:cNvSpPr>
            <a:spLocks noGrp="1"/>
          </p:cNvSpPr>
          <p:nvPr>
            <p:ph type="ftr" sz="quarter" idx="3"/>
          </p:nvPr>
        </p:nvSpPr>
        <p:spPr>
          <a:xfrm>
            <a:off x="2981097" y="4671624"/>
            <a:ext cx="3037344" cy="268350"/>
          </a:xfrm>
          <a:prstGeom prst="rect">
            <a:avLst/>
          </a:prstGeom>
        </p:spPr>
        <p:txBody>
          <a:bodyPr vert="horz" lIns="91440" tIns="45720" rIns="91440" bIns="45720" rtlCol="0" anchor="ctr"/>
          <a:lstStyle>
            <a:lvl1pPr algn="ctr">
              <a:defRPr sz="882">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355924" y="4671624"/>
            <a:ext cx="2024896" cy="268350"/>
          </a:xfrm>
          <a:prstGeom prst="rect">
            <a:avLst/>
          </a:prstGeom>
        </p:spPr>
        <p:txBody>
          <a:bodyPr vert="horz" lIns="91440" tIns="45720" rIns="91440" bIns="45720" rtlCol="0" anchor="ctr"/>
          <a:lstStyle>
            <a:lvl1pPr algn="r">
              <a:defRPr sz="882">
                <a:solidFill>
                  <a:schemeClr val="tx1">
                    <a:tint val="75000"/>
                  </a:schemeClr>
                </a:solidFill>
              </a:defRPr>
            </a:lvl1pPr>
          </a:lstStyle>
          <a:p>
            <a:fld id="{721A364A-95C9-4918-B87B-C8364849B004}" type="slidenum">
              <a:rPr lang="zh-CN" altLang="en-US" smtClean="0"/>
              <a:t>‹#›</a:t>
            </a:fld>
            <a:endParaRPr lang="zh-CN" altLang="en-US"/>
          </a:p>
        </p:txBody>
      </p:sp>
    </p:spTree>
    <p:extLst>
      <p:ext uri="{BB962C8B-B14F-4D97-AF65-F5344CB8AC3E}">
        <p14:creationId xmlns:p14="http://schemas.microsoft.com/office/powerpoint/2010/main" val="19943200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672084" rtl="0" eaLnBrk="1" latinLnBrk="0" hangingPunct="1">
        <a:lnSpc>
          <a:spcPct val="90000"/>
        </a:lnSpc>
        <a:spcBef>
          <a:spcPct val="0"/>
        </a:spcBef>
        <a:buNone/>
        <a:defRPr sz="3234" kern="1200">
          <a:solidFill>
            <a:schemeClr val="tx1"/>
          </a:solidFill>
          <a:latin typeface="+mj-lt"/>
          <a:ea typeface="+mj-ea"/>
          <a:cs typeface="+mj-cs"/>
        </a:defRPr>
      </a:lvl1pPr>
    </p:titleStyle>
    <p:bodyStyle>
      <a:lvl1pPr marL="168021" indent="-168021" algn="l" defTabSz="672084" rtl="0" eaLnBrk="1" latinLnBrk="0" hangingPunct="1">
        <a:lnSpc>
          <a:spcPct val="90000"/>
        </a:lnSpc>
        <a:spcBef>
          <a:spcPts val="735"/>
        </a:spcBef>
        <a:buFont typeface="Arial" panose="020B0604020202020204" pitchFamily="34" charset="0"/>
        <a:buChar char="•"/>
        <a:defRPr sz="2058" kern="1200">
          <a:solidFill>
            <a:schemeClr val="tx1"/>
          </a:solidFill>
          <a:latin typeface="+mn-lt"/>
          <a:ea typeface="+mn-ea"/>
          <a:cs typeface="+mn-cs"/>
        </a:defRPr>
      </a:lvl1pPr>
      <a:lvl2pPr marL="504063" indent="-168021" algn="l" defTabSz="672084" rtl="0" eaLnBrk="1" latinLnBrk="0" hangingPunct="1">
        <a:lnSpc>
          <a:spcPct val="90000"/>
        </a:lnSpc>
        <a:spcBef>
          <a:spcPts val="368"/>
        </a:spcBef>
        <a:buFont typeface="Arial" panose="020B0604020202020204" pitchFamily="34" charset="0"/>
        <a:buChar char="•"/>
        <a:defRPr sz="1764" kern="1200">
          <a:solidFill>
            <a:schemeClr val="tx1"/>
          </a:solidFill>
          <a:latin typeface="+mn-lt"/>
          <a:ea typeface="+mn-ea"/>
          <a:cs typeface="+mn-cs"/>
        </a:defRPr>
      </a:lvl2pPr>
      <a:lvl3pPr marL="840105" indent="-168021" algn="l" defTabSz="672084" rtl="0" eaLnBrk="1" latinLnBrk="0" hangingPunct="1">
        <a:lnSpc>
          <a:spcPct val="90000"/>
        </a:lnSpc>
        <a:spcBef>
          <a:spcPts val="368"/>
        </a:spcBef>
        <a:buFont typeface="Arial" panose="020B0604020202020204" pitchFamily="34" charset="0"/>
        <a:buChar char="•"/>
        <a:defRPr sz="1470" kern="1200">
          <a:solidFill>
            <a:schemeClr val="tx1"/>
          </a:solidFill>
          <a:latin typeface="+mn-lt"/>
          <a:ea typeface="+mn-ea"/>
          <a:cs typeface="+mn-cs"/>
        </a:defRPr>
      </a:lvl3pPr>
      <a:lvl4pPr marL="1176147"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4pPr>
      <a:lvl5pPr marL="1512189"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5pPr>
      <a:lvl6pPr marL="1848231"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6pPr>
      <a:lvl7pPr marL="2184273"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7pPr>
      <a:lvl8pPr marL="2520315"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8pPr>
      <a:lvl9pPr marL="2856357"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9pPr>
    </p:bodyStyle>
    <p:otherStyle>
      <a:defPPr>
        <a:defRPr lang="en-US"/>
      </a:defPPr>
      <a:lvl1pPr marL="0" algn="l" defTabSz="672084" rtl="0" eaLnBrk="1" latinLnBrk="0" hangingPunct="1">
        <a:defRPr sz="1323" kern="1200">
          <a:solidFill>
            <a:schemeClr val="tx1"/>
          </a:solidFill>
          <a:latin typeface="+mn-lt"/>
          <a:ea typeface="+mn-ea"/>
          <a:cs typeface="+mn-cs"/>
        </a:defRPr>
      </a:lvl1pPr>
      <a:lvl2pPr marL="336042" algn="l" defTabSz="672084" rtl="0" eaLnBrk="1" latinLnBrk="0" hangingPunct="1">
        <a:defRPr sz="1323" kern="1200">
          <a:solidFill>
            <a:schemeClr val="tx1"/>
          </a:solidFill>
          <a:latin typeface="+mn-lt"/>
          <a:ea typeface="+mn-ea"/>
          <a:cs typeface="+mn-cs"/>
        </a:defRPr>
      </a:lvl2pPr>
      <a:lvl3pPr marL="672084" algn="l" defTabSz="672084" rtl="0" eaLnBrk="1" latinLnBrk="0" hangingPunct="1">
        <a:defRPr sz="1323" kern="1200">
          <a:solidFill>
            <a:schemeClr val="tx1"/>
          </a:solidFill>
          <a:latin typeface="+mn-lt"/>
          <a:ea typeface="+mn-ea"/>
          <a:cs typeface="+mn-cs"/>
        </a:defRPr>
      </a:lvl3pPr>
      <a:lvl4pPr marL="1008126" algn="l" defTabSz="672084" rtl="0" eaLnBrk="1" latinLnBrk="0" hangingPunct="1">
        <a:defRPr sz="1323" kern="1200">
          <a:solidFill>
            <a:schemeClr val="tx1"/>
          </a:solidFill>
          <a:latin typeface="+mn-lt"/>
          <a:ea typeface="+mn-ea"/>
          <a:cs typeface="+mn-cs"/>
        </a:defRPr>
      </a:lvl4pPr>
      <a:lvl5pPr marL="1344168" algn="l" defTabSz="672084" rtl="0" eaLnBrk="1" latinLnBrk="0" hangingPunct="1">
        <a:defRPr sz="1323" kern="1200">
          <a:solidFill>
            <a:schemeClr val="tx1"/>
          </a:solidFill>
          <a:latin typeface="+mn-lt"/>
          <a:ea typeface="+mn-ea"/>
          <a:cs typeface="+mn-cs"/>
        </a:defRPr>
      </a:lvl5pPr>
      <a:lvl6pPr marL="1680210" algn="l" defTabSz="672084" rtl="0" eaLnBrk="1" latinLnBrk="0" hangingPunct="1">
        <a:defRPr sz="1323" kern="1200">
          <a:solidFill>
            <a:schemeClr val="tx1"/>
          </a:solidFill>
          <a:latin typeface="+mn-lt"/>
          <a:ea typeface="+mn-ea"/>
          <a:cs typeface="+mn-cs"/>
        </a:defRPr>
      </a:lvl6pPr>
      <a:lvl7pPr marL="2016252" algn="l" defTabSz="672084" rtl="0" eaLnBrk="1" latinLnBrk="0" hangingPunct="1">
        <a:defRPr sz="1323" kern="1200">
          <a:solidFill>
            <a:schemeClr val="tx1"/>
          </a:solidFill>
          <a:latin typeface="+mn-lt"/>
          <a:ea typeface="+mn-ea"/>
          <a:cs typeface="+mn-cs"/>
        </a:defRPr>
      </a:lvl7pPr>
      <a:lvl8pPr marL="2352294" algn="l" defTabSz="672084" rtl="0" eaLnBrk="1" latinLnBrk="0" hangingPunct="1">
        <a:defRPr sz="1323" kern="1200">
          <a:solidFill>
            <a:schemeClr val="tx1"/>
          </a:solidFill>
          <a:latin typeface="+mn-lt"/>
          <a:ea typeface="+mn-ea"/>
          <a:cs typeface="+mn-cs"/>
        </a:defRPr>
      </a:lvl8pPr>
      <a:lvl9pPr marL="2688336" algn="l" defTabSz="672084" rtl="0" eaLnBrk="1" latinLnBrk="0" hangingPunct="1">
        <a:defRPr sz="13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5.jpg"/><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0EACA00-6FF0-4BAA-8D34-F10560AA718B}"/>
              </a:ext>
            </a:extLst>
          </p:cNvPr>
          <p:cNvGrpSpPr/>
          <p:nvPr/>
        </p:nvGrpSpPr>
        <p:grpSpPr>
          <a:xfrm>
            <a:off x="798653" y="-2"/>
            <a:ext cx="10797892" cy="5416952"/>
            <a:chOff x="798653" y="0"/>
            <a:chExt cx="10797892" cy="5416952"/>
          </a:xfrm>
        </p:grpSpPr>
        <p:pic>
          <p:nvPicPr>
            <p:cNvPr id="3" name="图片 2">
              <a:extLst>
                <a:ext uri="{FF2B5EF4-FFF2-40B4-BE49-F238E27FC236}">
                  <a16:creationId xmlns:a16="http://schemas.microsoft.com/office/drawing/2014/main" id="{C1D9B0E8-C194-46F2-A391-E279E0668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773" y="0"/>
              <a:ext cx="7641765" cy="5040313"/>
            </a:xfrm>
            <a:prstGeom prst="rect">
              <a:avLst/>
            </a:prstGeom>
          </p:spPr>
        </p:pic>
        <p:sp>
          <p:nvSpPr>
            <p:cNvPr id="27" name="矩形 26">
              <a:extLst>
                <a:ext uri="{FF2B5EF4-FFF2-40B4-BE49-F238E27FC236}">
                  <a16:creationId xmlns:a16="http://schemas.microsoft.com/office/drawing/2014/main" id="{F25AED5C-AAC9-4210-B394-DCA8A40B9276}"/>
                </a:ext>
              </a:extLst>
            </p:cNvPr>
            <p:cNvSpPr/>
            <p:nvPr/>
          </p:nvSpPr>
          <p:spPr>
            <a:xfrm>
              <a:off x="798653" y="0"/>
              <a:ext cx="10797892" cy="5416952"/>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a:extLst>
              <a:ext uri="{FF2B5EF4-FFF2-40B4-BE49-F238E27FC236}">
                <a16:creationId xmlns:a16="http://schemas.microsoft.com/office/drawing/2014/main" id="{43ACF4B5-3196-48FE-B2C6-0A6EBBFF1433}"/>
              </a:ext>
            </a:extLst>
          </p:cNvPr>
          <p:cNvSpPr/>
          <p:nvPr/>
        </p:nvSpPr>
        <p:spPr>
          <a:xfrm>
            <a:off x="0" y="-2"/>
            <a:ext cx="6193742" cy="5040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3729F32-B1CF-409D-9D40-DCF83FEB4112}"/>
              </a:ext>
            </a:extLst>
          </p:cNvPr>
          <p:cNvSpPr/>
          <p:nvPr/>
        </p:nvSpPr>
        <p:spPr>
          <a:xfrm>
            <a:off x="417924" y="1102834"/>
            <a:ext cx="7112000" cy="2834640"/>
          </a:xfrm>
          <a:prstGeom prst="rect">
            <a:avLst/>
          </a:prstGeom>
          <a:noFill/>
          <a:ln w="38100">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A49E199-73FA-4DCD-95C0-785846948B65}"/>
              </a:ext>
            </a:extLst>
          </p:cNvPr>
          <p:cNvSpPr txBox="1"/>
          <p:nvPr/>
        </p:nvSpPr>
        <p:spPr>
          <a:xfrm>
            <a:off x="1201360" y="1327143"/>
            <a:ext cx="2156360" cy="1015663"/>
          </a:xfrm>
          <a:prstGeom prst="rect">
            <a:avLst/>
          </a:prstGeom>
          <a:noFill/>
        </p:spPr>
        <p:txBody>
          <a:bodyPr wrap="none" rtlCol="0">
            <a:spAutoFit/>
          </a:bodyPr>
          <a:lstStyle/>
          <a:p>
            <a:r>
              <a:rPr lang="en-US" altLang="zh-CN" sz="6000" dirty="0">
                <a:solidFill>
                  <a:srgbClr val="19B49B"/>
                </a:solidFill>
                <a:latin typeface="Agency FB" panose="020B0503020202020204" pitchFamily="34" charset="0"/>
              </a:rPr>
              <a:t>18376-3</a:t>
            </a:r>
            <a:endParaRPr lang="zh-CN" altLang="en-US" sz="6000" dirty="0">
              <a:solidFill>
                <a:srgbClr val="19B49B"/>
              </a:solidFill>
              <a:latin typeface="Agency FB" panose="020B0503020202020204" pitchFamily="34" charset="0"/>
            </a:endParaRPr>
          </a:p>
        </p:txBody>
      </p:sp>
      <p:sp>
        <p:nvSpPr>
          <p:cNvPr id="11" name="文本框 10">
            <a:extLst>
              <a:ext uri="{FF2B5EF4-FFF2-40B4-BE49-F238E27FC236}">
                <a16:creationId xmlns:a16="http://schemas.microsoft.com/office/drawing/2014/main" id="{3FC2A3FB-BDB8-45AD-9ABC-C9725D1D4C64}"/>
              </a:ext>
            </a:extLst>
          </p:cNvPr>
          <p:cNvSpPr txBox="1"/>
          <p:nvPr/>
        </p:nvSpPr>
        <p:spPr>
          <a:xfrm>
            <a:off x="442411" y="2196990"/>
            <a:ext cx="6065035" cy="646331"/>
          </a:xfrm>
          <a:prstGeom prst="rect">
            <a:avLst/>
          </a:prstGeom>
          <a:noFill/>
        </p:spPr>
        <p:txBody>
          <a:bodyPr wrap="square" rtlCol="0">
            <a:spAutoFit/>
          </a:bodyPr>
          <a:lstStyle/>
          <a:p>
            <a:r>
              <a:rPr lang="zh-CN" altLang="en-US" sz="3600" b="1" dirty="0">
                <a:latin typeface="方正兰亭准黑_GBK" panose="02000000000000000000" pitchFamily="2" charset="-122"/>
                <a:ea typeface="方正兰亭准黑_GBK" panose="02000000000000000000" pitchFamily="2" charset="-122"/>
              </a:rPr>
              <a:t>图像处理方向综合课设答辩</a:t>
            </a:r>
          </a:p>
        </p:txBody>
      </p:sp>
      <p:cxnSp>
        <p:nvCxnSpPr>
          <p:cNvPr id="7" name="直接连接符 6">
            <a:extLst>
              <a:ext uri="{FF2B5EF4-FFF2-40B4-BE49-F238E27FC236}">
                <a16:creationId xmlns:a16="http://schemas.microsoft.com/office/drawing/2014/main" id="{C1C37B0F-00A9-4F73-BAAA-5F3EA4C5E53C}"/>
              </a:ext>
            </a:extLst>
          </p:cNvPr>
          <p:cNvCxnSpPr>
            <a:cxnSpLocks/>
          </p:cNvCxnSpPr>
          <p:nvPr/>
        </p:nvCxnSpPr>
        <p:spPr>
          <a:xfrm>
            <a:off x="1335940" y="2877385"/>
            <a:ext cx="521435" cy="0"/>
          </a:xfrm>
          <a:prstGeom prst="line">
            <a:avLst/>
          </a:prstGeom>
          <a:ln w="25400">
            <a:solidFill>
              <a:srgbClr val="19B49B"/>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19659316-C0C2-483E-B258-EEAE627FFF18}"/>
              </a:ext>
            </a:extLst>
          </p:cNvPr>
          <p:cNvSpPr txBox="1"/>
          <p:nvPr/>
        </p:nvSpPr>
        <p:spPr>
          <a:xfrm>
            <a:off x="1214098" y="3439476"/>
            <a:ext cx="4927622" cy="269304"/>
          </a:xfrm>
          <a:prstGeom prst="rect">
            <a:avLst/>
          </a:prstGeom>
          <a:noFill/>
        </p:spPr>
        <p:txBody>
          <a:bodyPr wrap="square" rtlCol="0">
            <a:spAutoFit/>
          </a:bodyPr>
          <a:lstStyle/>
          <a:p>
            <a:r>
              <a:rPr lang="zh-CN" altLang="en-US" sz="1150" dirty="0">
                <a:solidFill>
                  <a:srgbClr val="19B49B"/>
                </a:solidFill>
                <a:latin typeface="方正兰亭准黑_GBK" panose="02000000000000000000" pitchFamily="2" charset="-122"/>
                <a:ea typeface="方正兰亭准黑_GBK" panose="02000000000000000000" pitchFamily="2" charset="-122"/>
              </a:rPr>
              <a:t>汇报人</a:t>
            </a:r>
            <a:r>
              <a:rPr lang="en-US" altLang="zh-CN" sz="1150" dirty="0">
                <a:solidFill>
                  <a:srgbClr val="19B49B"/>
                </a:solidFill>
                <a:latin typeface="方正兰亭准黑_GBK" panose="02000000000000000000" pitchFamily="2" charset="-122"/>
                <a:ea typeface="方正兰亭准黑_GBK" panose="02000000000000000000" pitchFamily="2" charset="-122"/>
              </a:rPr>
              <a:t>:</a:t>
            </a:r>
            <a:r>
              <a:rPr lang="zh-CN" altLang="en-US" sz="1150" dirty="0">
                <a:solidFill>
                  <a:srgbClr val="19B49B"/>
                </a:solidFill>
                <a:latin typeface="方正兰亭准黑_GBK" panose="02000000000000000000" pitchFamily="2" charset="-122"/>
                <a:ea typeface="方正兰亭准黑_GBK" panose="02000000000000000000" pitchFamily="2" charset="-122"/>
              </a:rPr>
              <a:t>郭心语、杨浠、年哲超    日期：</a:t>
            </a:r>
            <a:r>
              <a:rPr lang="en-US" altLang="zh-CN" sz="1150" dirty="0">
                <a:solidFill>
                  <a:srgbClr val="19B49B"/>
                </a:solidFill>
                <a:latin typeface="方正兰亭准黑_GBK" panose="02000000000000000000" pitchFamily="2" charset="-122"/>
                <a:ea typeface="方正兰亭准黑_GBK" panose="02000000000000000000" pitchFamily="2" charset="-122"/>
              </a:rPr>
              <a:t>2021.1.4</a:t>
            </a:r>
            <a:endParaRPr lang="zh-CN" altLang="en-US" sz="1150" dirty="0">
              <a:solidFill>
                <a:srgbClr val="19B49B"/>
              </a:solidFill>
              <a:latin typeface="方正兰亭准黑_GBK" panose="02000000000000000000" pitchFamily="2" charset="-122"/>
              <a:ea typeface="方正兰亭准黑_GBK" panose="02000000000000000000" pitchFamily="2" charset="-122"/>
            </a:endParaRPr>
          </a:p>
        </p:txBody>
      </p:sp>
      <p:cxnSp>
        <p:nvCxnSpPr>
          <p:cNvPr id="23" name="直接连接符 22">
            <a:extLst>
              <a:ext uri="{FF2B5EF4-FFF2-40B4-BE49-F238E27FC236}">
                <a16:creationId xmlns:a16="http://schemas.microsoft.com/office/drawing/2014/main" id="{FA563EAC-806F-49B4-AE8E-B9FB7A39A99A}"/>
              </a:ext>
            </a:extLst>
          </p:cNvPr>
          <p:cNvCxnSpPr>
            <a:cxnSpLocks/>
          </p:cNvCxnSpPr>
          <p:nvPr/>
        </p:nvCxnSpPr>
        <p:spPr>
          <a:xfrm>
            <a:off x="8627239" y="1119224"/>
            <a:ext cx="0" cy="54193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0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1000"/>
                            </p:stCondLst>
                            <p:childTnLst>
                              <p:par>
                                <p:cTn id="14" presetID="25"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17"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18"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19" dur="1000" fill="hold"/>
                                        <p:tgtEl>
                                          <p:spTgt spid="9"/>
                                        </p:tgtEl>
                                        <p:attrNameLst>
                                          <p:attrName>ppt_h</p:attrName>
                                        </p:attrNameLst>
                                      </p:cBhvr>
                                      <p:tavLst>
                                        <p:tav tm="0">
                                          <p:val>
                                            <p:strVal val="#ppt_h"/>
                                          </p:val>
                                        </p:tav>
                                        <p:tav tm="100000">
                                          <p:val>
                                            <p:strVal val="#ppt_h"/>
                                          </p:val>
                                        </p:tav>
                                      </p:tavLst>
                                    </p:anim>
                                    <p:anim calcmode="lin" valueType="num">
                                      <p:cBhvr>
                                        <p:cTn id="20"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21"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22"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23" dur="1000" decel="50000">
                                          <p:stCondLst>
                                            <p:cond delay="0"/>
                                          </p:stCondLst>
                                        </p:cTn>
                                        <p:tgtEl>
                                          <p:spTgt spid="9"/>
                                        </p:tgtEl>
                                      </p:cBhvr>
                                    </p:animEffect>
                                  </p:childTnLst>
                                </p:cTn>
                              </p:par>
                            </p:childTnLst>
                          </p:cTn>
                        </p:par>
                        <p:par>
                          <p:cTn id="24" fill="hold">
                            <p:stCondLst>
                              <p:cond delay="2000"/>
                            </p:stCondLst>
                            <p:childTnLst>
                              <p:par>
                                <p:cTn id="25" presetID="22" presetClass="entr" presetSubtype="8" fill="hold" grpId="0" nodeType="afterEffect">
                                  <p:stCondLst>
                                    <p:cond delay="0"/>
                                  </p:stCondLst>
                                  <p:iterate type="lt">
                                    <p:tmPct val="10000"/>
                                  </p:iterate>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par>
                          <p:cTn id="28" fill="hold">
                            <p:stCondLst>
                              <p:cond delay="3050"/>
                            </p:stCondLst>
                            <p:childTnLst>
                              <p:par>
                                <p:cTn id="29" presetID="10"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200"/>
                                        <p:tgtEl>
                                          <p:spTgt spid="7"/>
                                        </p:tgtEl>
                                      </p:cBhvr>
                                    </p:animEffect>
                                  </p:childTnLst>
                                </p:cTn>
                              </p:par>
                            </p:childTnLst>
                          </p:cTn>
                        </p:par>
                        <p:par>
                          <p:cTn id="32" fill="hold">
                            <p:stCondLst>
                              <p:cond delay="3250"/>
                            </p:stCondLst>
                            <p:childTnLst>
                              <p:par>
                                <p:cTn id="33" presetID="42" presetClass="entr" presetSubtype="0" fill="hold" grpId="0" nodeType="afterEffect">
                                  <p:stCondLst>
                                    <p:cond delay="0"/>
                                  </p:stCondLst>
                                  <p:iterate type="lt">
                                    <p:tmPct val="10000"/>
                                  </p:iterate>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anim calcmode="lin" valueType="num">
                                      <p:cBhvr>
                                        <p:cTn id="36" dur="500" fill="hold"/>
                                        <p:tgtEl>
                                          <p:spTgt spid="18"/>
                                        </p:tgtEl>
                                        <p:attrNameLst>
                                          <p:attrName>ppt_x</p:attrName>
                                        </p:attrNameLst>
                                      </p:cBhvr>
                                      <p:tavLst>
                                        <p:tav tm="0">
                                          <p:val>
                                            <p:strVal val="#ppt_x"/>
                                          </p:val>
                                        </p:tav>
                                        <p:tav tm="100000">
                                          <p:val>
                                            <p:strVal val="#ppt_x"/>
                                          </p:val>
                                        </p:tav>
                                      </p:tavLst>
                                    </p:anim>
                                    <p:anim calcmode="lin" valueType="num">
                                      <p:cBhvr>
                                        <p:cTn id="37" dur="500" fill="hold"/>
                                        <p:tgtEl>
                                          <p:spTgt spid="18"/>
                                        </p:tgtEl>
                                        <p:attrNameLst>
                                          <p:attrName>ppt_y</p:attrName>
                                        </p:attrNameLst>
                                      </p:cBhvr>
                                      <p:tavLst>
                                        <p:tav tm="0">
                                          <p:val>
                                            <p:strVal val="#ppt_y+.1"/>
                                          </p:val>
                                        </p:tav>
                                        <p:tav tm="100000">
                                          <p:val>
                                            <p:strVal val="#ppt_y"/>
                                          </p:val>
                                        </p:tav>
                                      </p:tavLst>
                                    </p:anim>
                                  </p:childTnLst>
                                </p:cTn>
                              </p:par>
                            </p:childTnLst>
                          </p:cTn>
                        </p:par>
                        <p:par>
                          <p:cTn id="38" fill="hold">
                            <p:stCondLst>
                              <p:cond delay="4950"/>
                            </p:stCondLst>
                            <p:childTnLst>
                              <p:par>
                                <p:cTn id="39" presetID="22" presetClass="entr" presetSubtype="1" fill="hold"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up)">
                                      <p:cBhvr>
                                        <p:cTn id="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C7A9CE3-1FDC-42FD-A308-7B5155066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048000" cy="5040313"/>
          </a:xfrm>
          <a:prstGeom prst="rect">
            <a:avLst/>
          </a:prstGeom>
        </p:spPr>
      </p:pic>
      <p:sp>
        <p:nvSpPr>
          <p:cNvPr id="5" name="矩形 4">
            <a:extLst>
              <a:ext uri="{FF2B5EF4-FFF2-40B4-BE49-F238E27FC236}">
                <a16:creationId xmlns:a16="http://schemas.microsoft.com/office/drawing/2014/main" id="{F3B94BB8-4D86-4415-A018-2BFD8161DF7B}"/>
              </a:ext>
            </a:extLst>
          </p:cNvPr>
          <p:cNvSpPr/>
          <p:nvPr/>
        </p:nvSpPr>
        <p:spPr>
          <a:xfrm>
            <a:off x="1341119" y="1092074"/>
            <a:ext cx="6489133" cy="2834640"/>
          </a:xfrm>
          <a:prstGeom prst="rect">
            <a:avLst/>
          </a:prstGeom>
          <a:noFill/>
          <a:ln w="38100">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135B5C36-48B5-4EA8-9CCA-3579AA626F9C}"/>
              </a:ext>
            </a:extLst>
          </p:cNvPr>
          <p:cNvSpPr txBox="1"/>
          <p:nvPr/>
        </p:nvSpPr>
        <p:spPr>
          <a:xfrm>
            <a:off x="6132068" y="1362890"/>
            <a:ext cx="1669047" cy="646331"/>
          </a:xfrm>
          <a:prstGeom prst="rect">
            <a:avLst/>
          </a:prstGeom>
          <a:noFill/>
        </p:spPr>
        <p:txBody>
          <a:bodyPr wrap="none" rtlCol="0">
            <a:spAutoFit/>
          </a:bodyPr>
          <a:lstStyle/>
          <a:p>
            <a:r>
              <a:rPr lang="en-US" altLang="zh-CN" sz="3600" spc="300" dirty="0">
                <a:solidFill>
                  <a:srgbClr val="19B49B"/>
                </a:solidFill>
                <a:latin typeface="Agency FB" panose="020B0503020202020204" pitchFamily="34" charset="0"/>
              </a:rPr>
              <a:t>PART 03</a:t>
            </a:r>
            <a:endParaRPr lang="zh-CN" altLang="en-US" sz="3600" spc="300" dirty="0">
              <a:solidFill>
                <a:srgbClr val="19B49B"/>
              </a:solidFill>
              <a:latin typeface="Agency FB" panose="020B0503020202020204" pitchFamily="34" charset="0"/>
            </a:endParaRPr>
          </a:p>
        </p:txBody>
      </p:sp>
      <p:sp>
        <p:nvSpPr>
          <p:cNvPr id="7" name="文本框 6">
            <a:extLst>
              <a:ext uri="{FF2B5EF4-FFF2-40B4-BE49-F238E27FC236}">
                <a16:creationId xmlns:a16="http://schemas.microsoft.com/office/drawing/2014/main" id="{3077A60F-6437-4A52-A98E-3DFF5A667757}"/>
              </a:ext>
            </a:extLst>
          </p:cNvPr>
          <p:cNvSpPr txBox="1"/>
          <p:nvPr/>
        </p:nvSpPr>
        <p:spPr>
          <a:xfrm>
            <a:off x="4753793" y="2051003"/>
            <a:ext cx="2954655" cy="646331"/>
          </a:xfrm>
          <a:prstGeom prst="rect">
            <a:avLst/>
          </a:prstGeom>
          <a:noFill/>
        </p:spPr>
        <p:txBody>
          <a:bodyPr wrap="none" rtlCol="0">
            <a:spAutoFit/>
          </a:bodyPr>
          <a:lstStyle/>
          <a:p>
            <a:r>
              <a:rPr lang="zh-CN" altLang="en-US" sz="3600" b="1" dirty="0">
                <a:latin typeface="Agency FB" panose="020B0503020202020204" pitchFamily="34" charset="0"/>
              </a:rPr>
              <a:t>系统算法介绍</a:t>
            </a:r>
          </a:p>
        </p:txBody>
      </p:sp>
      <p:cxnSp>
        <p:nvCxnSpPr>
          <p:cNvPr id="8" name="直接连接符 7">
            <a:extLst>
              <a:ext uri="{FF2B5EF4-FFF2-40B4-BE49-F238E27FC236}">
                <a16:creationId xmlns:a16="http://schemas.microsoft.com/office/drawing/2014/main" id="{596361AE-2C38-46F2-B75E-C04B645FB4E1}"/>
              </a:ext>
            </a:extLst>
          </p:cNvPr>
          <p:cNvCxnSpPr>
            <a:cxnSpLocks/>
          </p:cNvCxnSpPr>
          <p:nvPr/>
        </p:nvCxnSpPr>
        <p:spPr>
          <a:xfrm>
            <a:off x="7093974" y="2781520"/>
            <a:ext cx="412034" cy="0"/>
          </a:xfrm>
          <a:prstGeom prst="line">
            <a:avLst/>
          </a:prstGeom>
          <a:ln w="31750">
            <a:solidFill>
              <a:srgbClr val="19B49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0604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par>
                          <p:cTn id="18" fill="hold">
                            <p:stCondLst>
                              <p:cond delay="1500"/>
                            </p:stCondLst>
                            <p:childTnLst>
                              <p:par>
                                <p:cTn id="19" presetID="2" presetClass="entr" presetSubtype="2" fill="hold" grpId="0" nodeType="afterEffect">
                                  <p:stCondLst>
                                    <p:cond delay="0"/>
                                  </p:stCondLst>
                                  <p:iterate type="wd">
                                    <p:tmPct val="20000"/>
                                  </p:iterate>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22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9">
            <a:extLst>
              <a:ext uri="{FF2B5EF4-FFF2-40B4-BE49-F238E27FC236}">
                <a16:creationId xmlns:a16="http://schemas.microsoft.com/office/drawing/2014/main" id="{DBDF0D2E-9BB9-4724-9CE8-881B24B9159A}"/>
              </a:ext>
            </a:extLst>
          </p:cNvPr>
          <p:cNvSpPr/>
          <p:nvPr/>
        </p:nvSpPr>
        <p:spPr>
          <a:xfrm>
            <a:off x="794300" y="1238348"/>
            <a:ext cx="3277740" cy="827427"/>
          </a:xfrm>
          <a:prstGeom prst="rect">
            <a:avLst/>
          </a:prstGeom>
        </p:spPr>
        <p:txBody>
          <a:bodyPr wrap="square" lIns="36470" tIns="18235" rIns="36470" bIns="18235">
            <a:spAutoFit/>
          </a:bodyPr>
          <a:lstStyle/>
          <a:p>
            <a:pPr>
              <a:lnSpc>
                <a:spcPct val="150000"/>
              </a:lnSpc>
            </a:pPr>
            <a:r>
              <a:rPr lang="en-US" altLang="zh-CN" sz="882" dirty="0">
                <a:solidFill>
                  <a:schemeClr val="bg1">
                    <a:lumMod val="50000"/>
                  </a:schemeClr>
                </a:solidFill>
                <a:latin typeface="微软雅黑" pitchFamily="34" charset="-122"/>
                <a:ea typeface="微软雅黑" pitchFamily="34" charset="-122"/>
              </a:rPr>
              <a:t>       </a:t>
            </a:r>
            <a:r>
              <a:rPr lang="zh-CN" altLang="en-US" sz="882" dirty="0">
                <a:solidFill>
                  <a:schemeClr val="bg1">
                    <a:lumMod val="50000"/>
                  </a:schemeClr>
                </a:solidFill>
                <a:latin typeface="微软雅黑" pitchFamily="34" charset="-122"/>
                <a:ea typeface="微软雅黑" pitchFamily="34" charset="-122"/>
              </a:rPr>
              <a:t>界面使用</a:t>
            </a:r>
            <a:r>
              <a:rPr lang="en-US" altLang="zh-CN" sz="882" dirty="0" err="1">
                <a:solidFill>
                  <a:schemeClr val="bg1">
                    <a:lumMod val="50000"/>
                  </a:schemeClr>
                </a:solidFill>
                <a:latin typeface="微软雅黑" pitchFamily="34" charset="-122"/>
                <a:ea typeface="微软雅黑" pitchFamily="34" charset="-122"/>
              </a:rPr>
              <a:t>matlab</a:t>
            </a:r>
            <a:r>
              <a:rPr lang="zh-CN" altLang="en-US" sz="882" dirty="0">
                <a:solidFill>
                  <a:schemeClr val="bg1">
                    <a:lumMod val="50000"/>
                  </a:schemeClr>
                </a:solidFill>
                <a:latin typeface="微软雅黑" pitchFamily="34" charset="-122"/>
                <a:ea typeface="微软雅黑" pitchFamily="34" charset="-122"/>
              </a:rPr>
              <a:t>中的</a:t>
            </a:r>
            <a:r>
              <a:rPr lang="en-US" altLang="zh-CN" sz="882" dirty="0">
                <a:solidFill>
                  <a:schemeClr val="bg1">
                    <a:lumMod val="50000"/>
                  </a:schemeClr>
                </a:solidFill>
                <a:latin typeface="微软雅黑" pitchFamily="34" charset="-122"/>
                <a:ea typeface="微软雅黑" pitchFamily="34" charset="-122"/>
              </a:rPr>
              <a:t>app designer</a:t>
            </a:r>
            <a:r>
              <a:rPr lang="zh-CN" altLang="en-US" sz="882" dirty="0">
                <a:solidFill>
                  <a:schemeClr val="bg1">
                    <a:lumMod val="50000"/>
                  </a:schemeClr>
                </a:solidFill>
                <a:latin typeface="微软雅黑" pitchFamily="34" charset="-122"/>
                <a:ea typeface="微软雅黑" pitchFamily="34" charset="-122"/>
              </a:rPr>
              <a:t>模块进行设计，在进行开发模块的选择时，对其与</a:t>
            </a:r>
            <a:r>
              <a:rPr lang="en-US" altLang="zh-CN" sz="882" dirty="0">
                <a:solidFill>
                  <a:schemeClr val="bg1">
                    <a:lumMod val="50000"/>
                  </a:schemeClr>
                </a:solidFill>
                <a:latin typeface="微软雅黑" pitchFamily="34" charset="-122"/>
                <a:ea typeface="微软雅黑" pitchFamily="34" charset="-122"/>
              </a:rPr>
              <a:t>GUIDE</a:t>
            </a:r>
            <a:r>
              <a:rPr lang="zh-CN" altLang="en-US" sz="882" dirty="0">
                <a:solidFill>
                  <a:schemeClr val="bg1">
                    <a:lumMod val="50000"/>
                  </a:schemeClr>
                </a:solidFill>
                <a:latin typeface="微软雅黑" pitchFamily="34" charset="-122"/>
                <a:ea typeface="微软雅黑" pitchFamily="34" charset="-122"/>
              </a:rPr>
              <a:t>进行了比较，</a:t>
            </a:r>
            <a:r>
              <a:rPr lang="en-US" altLang="zh-CN" sz="882" dirty="0">
                <a:solidFill>
                  <a:schemeClr val="bg1">
                    <a:lumMod val="50000"/>
                  </a:schemeClr>
                </a:solidFill>
                <a:latin typeface="微软雅黑" pitchFamily="34" charset="-122"/>
                <a:ea typeface="微软雅黑" pitchFamily="34" charset="-122"/>
              </a:rPr>
              <a:t>GUIDE</a:t>
            </a:r>
            <a:r>
              <a:rPr lang="zh-CN" altLang="en-US" sz="882" dirty="0">
                <a:solidFill>
                  <a:schemeClr val="bg1">
                    <a:lumMod val="50000"/>
                  </a:schemeClr>
                </a:solidFill>
                <a:latin typeface="微软雅黑" pitchFamily="34" charset="-122"/>
                <a:ea typeface="微软雅黑" pitchFamily="34" charset="-122"/>
              </a:rPr>
              <a:t>是一个比较老旧的</a:t>
            </a:r>
            <a:r>
              <a:rPr lang="en-US" altLang="zh-CN" sz="882" dirty="0" err="1">
                <a:solidFill>
                  <a:schemeClr val="bg1">
                    <a:lumMod val="50000"/>
                  </a:schemeClr>
                </a:solidFill>
                <a:latin typeface="微软雅黑" pitchFamily="34" charset="-122"/>
                <a:ea typeface="微软雅黑" pitchFamily="34" charset="-122"/>
              </a:rPr>
              <a:t>matlab</a:t>
            </a:r>
            <a:r>
              <a:rPr lang="zh-CN" altLang="en-US" sz="882" dirty="0">
                <a:solidFill>
                  <a:schemeClr val="bg1">
                    <a:lumMod val="50000"/>
                  </a:schemeClr>
                </a:solidFill>
                <a:latin typeface="微软雅黑" pitchFamily="34" charset="-122"/>
                <a:ea typeface="微软雅黑" pitchFamily="34" charset="-122"/>
              </a:rPr>
              <a:t>界面设计工具，在今后会被</a:t>
            </a:r>
            <a:r>
              <a:rPr lang="en-US" altLang="zh-CN" sz="882" dirty="0" err="1">
                <a:solidFill>
                  <a:schemeClr val="bg1">
                    <a:lumMod val="50000"/>
                  </a:schemeClr>
                </a:solidFill>
                <a:latin typeface="微软雅黑" pitchFamily="34" charset="-122"/>
                <a:ea typeface="微软雅黑" pitchFamily="34" charset="-122"/>
              </a:rPr>
              <a:t>mathwork</a:t>
            </a:r>
            <a:r>
              <a:rPr lang="zh-CN" altLang="en-US" sz="882" dirty="0">
                <a:solidFill>
                  <a:schemeClr val="bg1">
                    <a:lumMod val="50000"/>
                  </a:schemeClr>
                </a:solidFill>
                <a:latin typeface="微软雅黑" pitchFamily="34" charset="-122"/>
                <a:ea typeface="微软雅黑" pitchFamily="34" charset="-122"/>
              </a:rPr>
              <a:t>公司移除，故在本次设计中选择了</a:t>
            </a:r>
            <a:r>
              <a:rPr lang="en-US" altLang="zh-CN" sz="882" dirty="0">
                <a:solidFill>
                  <a:schemeClr val="bg1">
                    <a:lumMod val="50000"/>
                  </a:schemeClr>
                </a:solidFill>
                <a:latin typeface="微软雅黑" pitchFamily="34" charset="-122"/>
                <a:ea typeface="微软雅黑" pitchFamily="34" charset="-122"/>
              </a:rPr>
              <a:t>app designer</a:t>
            </a:r>
            <a:r>
              <a:rPr lang="zh-CN" altLang="en-US" sz="882" dirty="0">
                <a:solidFill>
                  <a:schemeClr val="bg1">
                    <a:lumMod val="50000"/>
                  </a:schemeClr>
                </a:solidFill>
                <a:latin typeface="微软雅黑" pitchFamily="34" charset="-122"/>
                <a:ea typeface="微软雅黑" pitchFamily="34" charset="-122"/>
              </a:rPr>
              <a:t>工具进行设计。</a:t>
            </a:r>
            <a:endParaRPr lang="en-US" altLang="zh-CN" sz="882" dirty="0">
              <a:solidFill>
                <a:schemeClr val="bg1">
                  <a:lumMod val="50000"/>
                </a:schemeClr>
              </a:solidFill>
              <a:latin typeface="微软雅黑" pitchFamily="34" charset="-122"/>
              <a:ea typeface="微软雅黑" pitchFamily="34" charset="-122"/>
            </a:endParaRPr>
          </a:p>
        </p:txBody>
      </p:sp>
      <p:sp>
        <p:nvSpPr>
          <p:cNvPr id="31" name="TextBox 20">
            <a:extLst>
              <a:ext uri="{FF2B5EF4-FFF2-40B4-BE49-F238E27FC236}">
                <a16:creationId xmlns:a16="http://schemas.microsoft.com/office/drawing/2014/main" id="{B7A94F03-CA4A-45FF-9A31-E0C7D01D35AB}"/>
              </a:ext>
            </a:extLst>
          </p:cNvPr>
          <p:cNvSpPr txBox="1"/>
          <p:nvPr/>
        </p:nvSpPr>
        <p:spPr>
          <a:xfrm>
            <a:off x="907976" y="292747"/>
            <a:ext cx="2656755" cy="461665"/>
          </a:xfrm>
          <a:prstGeom prst="rect">
            <a:avLst/>
          </a:prstGeom>
          <a:noFill/>
        </p:spPr>
        <p:txBody>
          <a:bodyPr wrap="square" rtlCol="0">
            <a:spAutoFit/>
          </a:bodyPr>
          <a:lstStyle/>
          <a:p>
            <a:r>
              <a:rPr lang="zh-CN" altLang="en-US" sz="2400" b="1" dirty="0">
                <a:latin typeface="Agency FB" panose="020B0503020202020204" pitchFamily="34" charset="0"/>
              </a:rPr>
              <a:t>软件界面设计</a:t>
            </a:r>
          </a:p>
        </p:txBody>
      </p:sp>
      <p:sp>
        <p:nvSpPr>
          <p:cNvPr id="32" name="矩形 31">
            <a:extLst>
              <a:ext uri="{FF2B5EF4-FFF2-40B4-BE49-F238E27FC236}">
                <a16:creationId xmlns:a16="http://schemas.microsoft.com/office/drawing/2014/main" id="{5276257D-2914-43D7-8600-89915A0532FB}"/>
              </a:ext>
            </a:extLst>
          </p:cNvPr>
          <p:cNvSpPr/>
          <p:nvPr/>
        </p:nvSpPr>
        <p:spPr>
          <a:xfrm>
            <a:off x="398206" y="317090"/>
            <a:ext cx="580488" cy="297273"/>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gency FB" panose="020B0503020202020204" pitchFamily="34" charset="0"/>
              </a:rPr>
              <a:t>03</a:t>
            </a:r>
            <a:endParaRPr lang="zh-CN" altLang="en-US" sz="2400" dirty="0">
              <a:latin typeface="Agency FB" panose="020B0503020202020204" pitchFamily="34" charset="0"/>
            </a:endParaRPr>
          </a:p>
        </p:txBody>
      </p:sp>
      <p:cxnSp>
        <p:nvCxnSpPr>
          <p:cNvPr id="33" name="直接连接符 32">
            <a:extLst>
              <a:ext uri="{FF2B5EF4-FFF2-40B4-BE49-F238E27FC236}">
                <a16:creationId xmlns:a16="http://schemas.microsoft.com/office/drawing/2014/main" id="{0548DA11-A247-4FC5-93CD-0BA4FB19AA15}"/>
              </a:ext>
            </a:extLst>
          </p:cNvPr>
          <p:cNvCxnSpPr>
            <a:cxnSpLocks/>
          </p:cNvCxnSpPr>
          <p:nvPr/>
        </p:nvCxnSpPr>
        <p:spPr>
          <a:xfrm>
            <a:off x="1489402" y="744794"/>
            <a:ext cx="7256207" cy="0"/>
          </a:xfrm>
          <a:prstGeom prst="line">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38" name="任意多边形: 形状 37">
            <a:extLst>
              <a:ext uri="{FF2B5EF4-FFF2-40B4-BE49-F238E27FC236}">
                <a16:creationId xmlns:a16="http://schemas.microsoft.com/office/drawing/2014/main" id="{121219CF-7D58-4A2B-A4C4-B5326F9CFE09}"/>
              </a:ext>
            </a:extLst>
          </p:cNvPr>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5E846D39-B300-4DD0-879A-D599F81391E2}"/>
              </a:ext>
            </a:extLst>
          </p:cNvPr>
          <p:cNvGrpSpPr/>
          <p:nvPr/>
        </p:nvGrpSpPr>
        <p:grpSpPr>
          <a:xfrm>
            <a:off x="794300" y="896063"/>
            <a:ext cx="929380" cy="261931"/>
            <a:chOff x="4081294" y="3961258"/>
            <a:chExt cx="2230266" cy="615648"/>
          </a:xfrm>
        </p:grpSpPr>
        <p:sp>
          <p:nvSpPr>
            <p:cNvPr id="25" name="Rounded Rectangle 43">
              <a:extLst>
                <a:ext uri="{FF2B5EF4-FFF2-40B4-BE49-F238E27FC236}">
                  <a16:creationId xmlns:a16="http://schemas.microsoft.com/office/drawing/2014/main" id="{0D29A195-C400-4082-B4BF-BCEEF9A6A24B}"/>
                </a:ext>
              </a:extLst>
            </p:cNvPr>
            <p:cNvSpPr/>
            <p:nvPr/>
          </p:nvSpPr>
          <p:spPr>
            <a:xfrm>
              <a:off x="4081294" y="3961259"/>
              <a:ext cx="2230265" cy="557566"/>
            </a:xfrm>
            <a:prstGeom prst="roundRect">
              <a:avLst>
                <a:gd name="adj" fmla="val 46832"/>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p>
          </p:txBody>
        </p:sp>
        <p:sp>
          <p:nvSpPr>
            <p:cNvPr id="26" name="TextBox 52">
              <a:extLst>
                <a:ext uri="{FF2B5EF4-FFF2-40B4-BE49-F238E27FC236}">
                  <a16:creationId xmlns:a16="http://schemas.microsoft.com/office/drawing/2014/main" id="{63EB6070-2596-41A9-A2F4-502D179CA9AF}"/>
                </a:ext>
              </a:extLst>
            </p:cNvPr>
            <p:cNvSpPr txBox="1"/>
            <p:nvPr/>
          </p:nvSpPr>
          <p:spPr>
            <a:xfrm>
              <a:off x="4306123" y="3961258"/>
              <a:ext cx="2005437" cy="615648"/>
            </a:xfrm>
            <a:prstGeom prst="rect">
              <a:avLst/>
            </a:prstGeom>
            <a:noFill/>
          </p:spPr>
          <p:txBody>
            <a:bodyPr wrap="square" rtlCol="0">
              <a:spAutoFit/>
            </a:bodyPr>
            <a:lstStyle/>
            <a:p>
              <a:r>
                <a:rPr lang="zh-CN" altLang="en-US" sz="1102" dirty="0">
                  <a:solidFill>
                    <a:schemeClr val="bg1"/>
                  </a:solidFill>
                  <a:latin typeface="思源黑体 CN Medium" pitchFamily="34" charset="-122"/>
                  <a:ea typeface="思源黑体 CN Medium" pitchFamily="34" charset="-122"/>
                </a:rPr>
                <a:t>工具选取</a:t>
              </a:r>
              <a:endParaRPr lang="id-ID" altLang="zh-CN" sz="1102" dirty="0">
                <a:solidFill>
                  <a:schemeClr val="bg1"/>
                </a:solidFill>
                <a:latin typeface="思源黑体 CN Medium" pitchFamily="34" charset="-122"/>
                <a:ea typeface="思源黑体 CN Medium" pitchFamily="34" charset="-122"/>
              </a:endParaRPr>
            </a:p>
          </p:txBody>
        </p:sp>
      </p:grpSp>
      <p:grpSp>
        <p:nvGrpSpPr>
          <p:cNvPr id="30" name="组合 29">
            <a:extLst>
              <a:ext uri="{FF2B5EF4-FFF2-40B4-BE49-F238E27FC236}">
                <a16:creationId xmlns:a16="http://schemas.microsoft.com/office/drawing/2014/main" id="{5E846D39-B300-4DD0-879A-D599F81391E2}"/>
              </a:ext>
            </a:extLst>
          </p:cNvPr>
          <p:cNvGrpSpPr/>
          <p:nvPr/>
        </p:nvGrpSpPr>
        <p:grpSpPr>
          <a:xfrm>
            <a:off x="5956590" y="840497"/>
            <a:ext cx="1766472" cy="261931"/>
            <a:chOff x="4081294" y="3903178"/>
            <a:chExt cx="3497101" cy="615648"/>
          </a:xfrm>
        </p:grpSpPr>
        <p:sp>
          <p:nvSpPr>
            <p:cNvPr id="34" name="Rounded Rectangle 43">
              <a:extLst>
                <a:ext uri="{FF2B5EF4-FFF2-40B4-BE49-F238E27FC236}">
                  <a16:creationId xmlns:a16="http://schemas.microsoft.com/office/drawing/2014/main" id="{0D29A195-C400-4082-B4BF-BCEEF9A6A24B}"/>
                </a:ext>
              </a:extLst>
            </p:cNvPr>
            <p:cNvSpPr/>
            <p:nvPr/>
          </p:nvSpPr>
          <p:spPr>
            <a:xfrm>
              <a:off x="4081294" y="3961259"/>
              <a:ext cx="2230265" cy="557566"/>
            </a:xfrm>
            <a:prstGeom prst="roundRect">
              <a:avLst>
                <a:gd name="adj" fmla="val 46832"/>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p>
          </p:txBody>
        </p:sp>
        <p:sp>
          <p:nvSpPr>
            <p:cNvPr id="35" name="TextBox 52">
              <a:extLst>
                <a:ext uri="{FF2B5EF4-FFF2-40B4-BE49-F238E27FC236}">
                  <a16:creationId xmlns:a16="http://schemas.microsoft.com/office/drawing/2014/main" id="{63EB6070-2596-41A9-A2F4-502D179CA9AF}"/>
                </a:ext>
              </a:extLst>
            </p:cNvPr>
            <p:cNvSpPr txBox="1"/>
            <p:nvPr/>
          </p:nvSpPr>
          <p:spPr>
            <a:xfrm>
              <a:off x="4081294" y="3903178"/>
              <a:ext cx="3497101" cy="615648"/>
            </a:xfrm>
            <a:prstGeom prst="rect">
              <a:avLst/>
            </a:prstGeom>
            <a:noFill/>
          </p:spPr>
          <p:txBody>
            <a:bodyPr wrap="square" rtlCol="0">
              <a:spAutoFit/>
            </a:bodyPr>
            <a:lstStyle/>
            <a:p>
              <a:r>
                <a:rPr lang="en-US" altLang="zh-CN" sz="1102" dirty="0">
                  <a:solidFill>
                    <a:schemeClr val="bg1"/>
                  </a:solidFill>
                  <a:latin typeface="思源黑体 CN Medium" pitchFamily="34" charset="-122"/>
                  <a:ea typeface="思源黑体 CN Medium" pitchFamily="34" charset="-122"/>
                </a:rPr>
                <a:t>App Designer</a:t>
              </a:r>
              <a:endParaRPr lang="id-ID" altLang="zh-CN" sz="1102" dirty="0">
                <a:solidFill>
                  <a:schemeClr val="bg1"/>
                </a:solidFill>
                <a:latin typeface="思源黑体 CN Medium" pitchFamily="34" charset="-122"/>
                <a:ea typeface="思源黑体 CN Medium" pitchFamily="34" charset="-122"/>
              </a:endParaRPr>
            </a:p>
          </p:txBody>
        </p:sp>
      </p:grpSp>
      <p:pic>
        <p:nvPicPr>
          <p:cNvPr id="2" name="图片 1">
            <a:extLst>
              <a:ext uri="{FF2B5EF4-FFF2-40B4-BE49-F238E27FC236}">
                <a16:creationId xmlns:a16="http://schemas.microsoft.com/office/drawing/2014/main" id="{225FB5A4-37BB-4F1B-B573-917A6B0CAA12}"/>
              </a:ext>
            </a:extLst>
          </p:cNvPr>
          <p:cNvPicPr>
            <a:picLocks noChangeAspect="1"/>
          </p:cNvPicPr>
          <p:nvPr/>
        </p:nvPicPr>
        <p:blipFill>
          <a:blip r:embed="rId3"/>
          <a:stretch>
            <a:fillRect/>
          </a:stretch>
        </p:blipFill>
        <p:spPr>
          <a:xfrm>
            <a:off x="4624556" y="1443523"/>
            <a:ext cx="4032763" cy="3235491"/>
          </a:xfrm>
          <a:prstGeom prst="rect">
            <a:avLst/>
          </a:prstGeom>
        </p:spPr>
      </p:pic>
    </p:spTree>
    <p:extLst>
      <p:ext uri="{BB962C8B-B14F-4D97-AF65-F5344CB8AC3E}">
        <p14:creationId xmlns:p14="http://schemas.microsoft.com/office/powerpoint/2010/main" val="291048786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1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400" fill="hold"/>
                                        <p:tgtEl>
                                          <p:spTgt spid="32"/>
                                        </p:tgtEl>
                                        <p:attrNameLst>
                                          <p:attrName>ppt_x</p:attrName>
                                        </p:attrNameLst>
                                      </p:cBhvr>
                                      <p:tavLst>
                                        <p:tav tm="0">
                                          <p:val>
                                            <p:strVal val="0-#ppt_w/2"/>
                                          </p:val>
                                        </p:tav>
                                        <p:tav tm="100000">
                                          <p:val>
                                            <p:strVal val="#ppt_x"/>
                                          </p:val>
                                        </p:tav>
                                      </p:tavLst>
                                    </p:anim>
                                    <p:anim calcmode="lin" valueType="num">
                                      <p:cBhvr additive="base">
                                        <p:cTn id="15" dur="400" fill="hold"/>
                                        <p:tgtEl>
                                          <p:spTgt spid="32"/>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iterate type="wd">
                                    <p:tmPct val="10000"/>
                                  </p:iterate>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400" fill="hold"/>
                                        <p:tgtEl>
                                          <p:spTgt spid="31"/>
                                        </p:tgtEl>
                                        <p:attrNameLst>
                                          <p:attrName>ppt_x</p:attrName>
                                        </p:attrNameLst>
                                      </p:cBhvr>
                                      <p:tavLst>
                                        <p:tav tm="0">
                                          <p:val>
                                            <p:strVal val="0-#ppt_w/2"/>
                                          </p:val>
                                        </p:tav>
                                        <p:tav tm="100000">
                                          <p:val>
                                            <p:strVal val="#ppt_x"/>
                                          </p:val>
                                        </p:tav>
                                      </p:tavLst>
                                    </p:anim>
                                    <p:anim calcmode="lin" valueType="num">
                                      <p:cBhvr additive="base">
                                        <p:cTn id="20" dur="400" fill="hold"/>
                                        <p:tgtEl>
                                          <p:spTgt spid="31"/>
                                        </p:tgtEl>
                                        <p:attrNameLst>
                                          <p:attrName>ppt_y</p:attrName>
                                        </p:attrNameLst>
                                      </p:cBhvr>
                                      <p:tavLst>
                                        <p:tav tm="0">
                                          <p:val>
                                            <p:strVal val="#ppt_y"/>
                                          </p:val>
                                        </p:tav>
                                        <p:tav tm="100000">
                                          <p:val>
                                            <p:strVal val="#ppt_y"/>
                                          </p:val>
                                        </p:tav>
                                      </p:tavLst>
                                    </p:anim>
                                  </p:childTnLst>
                                </p:cTn>
                              </p:par>
                            </p:childTnLst>
                          </p:cTn>
                        </p:par>
                        <p:par>
                          <p:cTn id="21" fill="hold">
                            <p:stCondLst>
                              <p:cond delay="980"/>
                            </p:stCondLst>
                            <p:childTnLst>
                              <p:par>
                                <p:cTn id="22" presetID="1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p:tgtEl>
                                          <p:spTgt spid="10"/>
                                        </p:tgtEl>
                                        <p:attrNameLst>
                                          <p:attrName>ppt_y</p:attrName>
                                        </p:attrNameLst>
                                      </p:cBhvr>
                                      <p:tavLst>
                                        <p:tav tm="0">
                                          <p:val>
                                            <p:strVal val="#ppt_y+#ppt_h*1.125000"/>
                                          </p:val>
                                        </p:tav>
                                        <p:tav tm="100000">
                                          <p:val>
                                            <p:strVal val="#ppt_y"/>
                                          </p:val>
                                        </p:tav>
                                      </p:tavLst>
                                    </p:anim>
                                    <p:animEffect transition="in" filter="wipe(up)">
                                      <p:cBhvr>
                                        <p:cTn id="25" dur="500"/>
                                        <p:tgtEl>
                                          <p:spTgt spid="10"/>
                                        </p:tgtEl>
                                      </p:cBhvr>
                                    </p:animEffect>
                                  </p:childTnLst>
                                </p:cTn>
                              </p:par>
                            </p:childTnLst>
                          </p:cTn>
                        </p:par>
                        <p:par>
                          <p:cTn id="26" fill="hold">
                            <p:stCondLst>
                              <p:cond delay="1480"/>
                            </p:stCondLst>
                            <p:childTnLst>
                              <p:par>
                                <p:cTn id="27" presetID="14" presetClass="entr" presetSubtype="10"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randombar(horizontal)">
                                      <p:cBhvr>
                                        <p:cTn id="29" dur="500"/>
                                        <p:tgtEl>
                                          <p:spTgt spid="24"/>
                                        </p:tgtEl>
                                      </p:cBhvr>
                                    </p:animEffect>
                                  </p:childTnLst>
                                </p:cTn>
                              </p:par>
                            </p:childTnLst>
                          </p:cTn>
                        </p:par>
                        <p:par>
                          <p:cTn id="30" fill="hold">
                            <p:stCondLst>
                              <p:cond delay="1980"/>
                            </p:stCondLst>
                            <p:childTnLst>
                              <p:par>
                                <p:cTn id="31" presetID="14" presetClass="entr" presetSubtype="10"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randombar(horizontal)">
                                      <p:cBhvr>
                                        <p:cTn id="3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1" grpId="0"/>
      <p:bldP spid="32" grpId="0" animBg="1"/>
      <p:bldP spid="3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9">
            <a:extLst>
              <a:ext uri="{FF2B5EF4-FFF2-40B4-BE49-F238E27FC236}">
                <a16:creationId xmlns:a16="http://schemas.microsoft.com/office/drawing/2014/main" id="{DBDF0D2E-9BB9-4724-9CE8-881B24B9159A}"/>
              </a:ext>
            </a:extLst>
          </p:cNvPr>
          <p:cNvSpPr/>
          <p:nvPr/>
        </p:nvSpPr>
        <p:spPr>
          <a:xfrm>
            <a:off x="794300" y="1238348"/>
            <a:ext cx="2047576" cy="1642009"/>
          </a:xfrm>
          <a:prstGeom prst="rect">
            <a:avLst/>
          </a:prstGeom>
        </p:spPr>
        <p:txBody>
          <a:bodyPr wrap="square" lIns="36470" tIns="18235" rIns="36470" bIns="18235">
            <a:spAutoFit/>
          </a:bodyPr>
          <a:lstStyle/>
          <a:p>
            <a:pPr>
              <a:lnSpc>
                <a:spcPct val="150000"/>
              </a:lnSpc>
            </a:pPr>
            <a:r>
              <a:rPr lang="zh-CN" altLang="en-US" sz="882" dirty="0">
                <a:solidFill>
                  <a:schemeClr val="bg1">
                    <a:lumMod val="50000"/>
                  </a:schemeClr>
                </a:solidFill>
                <a:latin typeface="微软雅黑" pitchFamily="34" charset="-122"/>
                <a:ea typeface="微软雅黑" pitchFamily="34" charset="-122"/>
              </a:rPr>
              <a:t>在进行界面设计时，参考了许多图形处理工具软件的界面设计，最终选用类</a:t>
            </a:r>
            <a:r>
              <a:rPr lang="en-US" altLang="zh-CN" sz="882" dirty="0">
                <a:solidFill>
                  <a:schemeClr val="bg1">
                    <a:lumMod val="50000"/>
                  </a:schemeClr>
                </a:solidFill>
                <a:latin typeface="微软雅黑" pitchFamily="34" charset="-122"/>
                <a:ea typeface="微软雅黑" pitchFamily="34" charset="-122"/>
              </a:rPr>
              <a:t>photoshop</a:t>
            </a:r>
            <a:r>
              <a:rPr lang="zh-CN" altLang="en-US" sz="882" dirty="0">
                <a:solidFill>
                  <a:schemeClr val="bg1">
                    <a:lumMod val="50000"/>
                  </a:schemeClr>
                </a:solidFill>
                <a:latin typeface="微软雅黑" pitchFamily="34" charset="-122"/>
                <a:ea typeface="微软雅黑" pitchFamily="34" charset="-122"/>
              </a:rPr>
              <a:t>的界面；</a:t>
            </a:r>
            <a:endParaRPr lang="en-US" altLang="zh-CN" sz="882" dirty="0">
              <a:solidFill>
                <a:schemeClr val="bg1">
                  <a:lumMod val="50000"/>
                </a:schemeClr>
              </a:solidFill>
              <a:latin typeface="微软雅黑" pitchFamily="34" charset="-122"/>
              <a:ea typeface="微软雅黑" pitchFamily="34" charset="-122"/>
            </a:endParaRPr>
          </a:p>
          <a:p>
            <a:pPr>
              <a:lnSpc>
                <a:spcPct val="150000"/>
              </a:lnSpc>
            </a:pPr>
            <a:r>
              <a:rPr lang="zh-CN" altLang="en-US" sz="882" dirty="0">
                <a:solidFill>
                  <a:schemeClr val="bg1">
                    <a:lumMod val="50000"/>
                  </a:schemeClr>
                </a:solidFill>
                <a:latin typeface="微软雅黑" pitchFamily="34" charset="-122"/>
                <a:ea typeface="微软雅黑" pitchFamily="34" charset="-122"/>
              </a:rPr>
              <a:t>软件左侧为操作界面，显示正在处理的图片及结果；</a:t>
            </a:r>
            <a:endParaRPr lang="en-US" altLang="zh-CN" sz="882" dirty="0">
              <a:solidFill>
                <a:schemeClr val="bg1">
                  <a:lumMod val="50000"/>
                </a:schemeClr>
              </a:solidFill>
              <a:latin typeface="微软雅黑" pitchFamily="34" charset="-122"/>
              <a:ea typeface="微软雅黑" pitchFamily="34" charset="-122"/>
            </a:endParaRPr>
          </a:p>
          <a:p>
            <a:pPr>
              <a:lnSpc>
                <a:spcPct val="150000"/>
              </a:lnSpc>
            </a:pPr>
            <a:r>
              <a:rPr lang="zh-CN" altLang="en-US" sz="882" dirty="0">
                <a:solidFill>
                  <a:schemeClr val="bg1">
                    <a:lumMod val="50000"/>
                  </a:schemeClr>
                </a:solidFill>
                <a:latin typeface="微软雅黑" pitchFamily="34" charset="-122"/>
                <a:ea typeface="微软雅黑" pitchFamily="34" charset="-122"/>
              </a:rPr>
              <a:t>顶部为菜单栏，放置功能按钮；</a:t>
            </a:r>
            <a:endParaRPr lang="en-US" altLang="zh-CN" sz="882" dirty="0">
              <a:solidFill>
                <a:schemeClr val="bg1">
                  <a:lumMod val="50000"/>
                </a:schemeClr>
              </a:solidFill>
              <a:latin typeface="微软雅黑" pitchFamily="34" charset="-122"/>
              <a:ea typeface="微软雅黑" pitchFamily="34" charset="-122"/>
            </a:endParaRPr>
          </a:p>
          <a:p>
            <a:pPr>
              <a:lnSpc>
                <a:spcPct val="150000"/>
              </a:lnSpc>
            </a:pPr>
            <a:r>
              <a:rPr lang="zh-CN" altLang="en-US" sz="882" dirty="0">
                <a:solidFill>
                  <a:schemeClr val="bg1">
                    <a:lumMod val="50000"/>
                  </a:schemeClr>
                </a:solidFill>
                <a:latin typeface="微软雅黑" pitchFamily="34" charset="-122"/>
                <a:ea typeface="微软雅黑" pitchFamily="34" charset="-122"/>
              </a:rPr>
              <a:t>右侧为信息栏，显示图片信息，如熵值、直方图。</a:t>
            </a:r>
            <a:endParaRPr lang="en-US" altLang="zh-CN" sz="882" dirty="0">
              <a:solidFill>
                <a:schemeClr val="bg1">
                  <a:lumMod val="50000"/>
                </a:schemeClr>
              </a:solidFill>
              <a:latin typeface="微软雅黑" pitchFamily="34" charset="-122"/>
              <a:ea typeface="微软雅黑" pitchFamily="34" charset="-122"/>
            </a:endParaRPr>
          </a:p>
        </p:txBody>
      </p:sp>
      <p:sp>
        <p:nvSpPr>
          <p:cNvPr id="31" name="TextBox 20">
            <a:extLst>
              <a:ext uri="{FF2B5EF4-FFF2-40B4-BE49-F238E27FC236}">
                <a16:creationId xmlns:a16="http://schemas.microsoft.com/office/drawing/2014/main" id="{B7A94F03-CA4A-45FF-9A31-E0C7D01D35AB}"/>
              </a:ext>
            </a:extLst>
          </p:cNvPr>
          <p:cNvSpPr txBox="1"/>
          <p:nvPr/>
        </p:nvSpPr>
        <p:spPr>
          <a:xfrm>
            <a:off x="907976" y="292747"/>
            <a:ext cx="2656755" cy="461665"/>
          </a:xfrm>
          <a:prstGeom prst="rect">
            <a:avLst/>
          </a:prstGeom>
          <a:noFill/>
        </p:spPr>
        <p:txBody>
          <a:bodyPr wrap="square" rtlCol="0">
            <a:spAutoFit/>
          </a:bodyPr>
          <a:lstStyle/>
          <a:p>
            <a:r>
              <a:rPr lang="zh-CN" altLang="en-US" sz="2400" b="1" dirty="0">
                <a:latin typeface="Agency FB" panose="020B0503020202020204" pitchFamily="34" charset="0"/>
              </a:rPr>
              <a:t>软件界面设计</a:t>
            </a:r>
          </a:p>
        </p:txBody>
      </p:sp>
      <p:sp>
        <p:nvSpPr>
          <p:cNvPr id="32" name="矩形 31">
            <a:extLst>
              <a:ext uri="{FF2B5EF4-FFF2-40B4-BE49-F238E27FC236}">
                <a16:creationId xmlns:a16="http://schemas.microsoft.com/office/drawing/2014/main" id="{5276257D-2914-43D7-8600-89915A0532FB}"/>
              </a:ext>
            </a:extLst>
          </p:cNvPr>
          <p:cNvSpPr/>
          <p:nvPr/>
        </p:nvSpPr>
        <p:spPr>
          <a:xfrm>
            <a:off x="398206" y="317090"/>
            <a:ext cx="580488" cy="297273"/>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gency FB" panose="020B0503020202020204" pitchFamily="34" charset="0"/>
              </a:rPr>
              <a:t>03</a:t>
            </a:r>
            <a:endParaRPr lang="zh-CN" altLang="en-US" sz="2400" dirty="0">
              <a:latin typeface="Agency FB" panose="020B0503020202020204" pitchFamily="34" charset="0"/>
            </a:endParaRPr>
          </a:p>
        </p:txBody>
      </p:sp>
      <p:cxnSp>
        <p:nvCxnSpPr>
          <p:cNvPr id="33" name="直接连接符 32">
            <a:extLst>
              <a:ext uri="{FF2B5EF4-FFF2-40B4-BE49-F238E27FC236}">
                <a16:creationId xmlns:a16="http://schemas.microsoft.com/office/drawing/2014/main" id="{0548DA11-A247-4FC5-93CD-0BA4FB19AA15}"/>
              </a:ext>
            </a:extLst>
          </p:cNvPr>
          <p:cNvCxnSpPr>
            <a:cxnSpLocks/>
          </p:cNvCxnSpPr>
          <p:nvPr/>
        </p:nvCxnSpPr>
        <p:spPr>
          <a:xfrm>
            <a:off x="1489402" y="744794"/>
            <a:ext cx="7256207" cy="0"/>
          </a:xfrm>
          <a:prstGeom prst="line">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38" name="任意多边形: 形状 37">
            <a:extLst>
              <a:ext uri="{FF2B5EF4-FFF2-40B4-BE49-F238E27FC236}">
                <a16:creationId xmlns:a16="http://schemas.microsoft.com/office/drawing/2014/main" id="{121219CF-7D58-4A2B-A4C4-B5326F9CFE09}"/>
              </a:ext>
            </a:extLst>
          </p:cNvPr>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5E846D39-B300-4DD0-879A-D599F81391E2}"/>
              </a:ext>
            </a:extLst>
          </p:cNvPr>
          <p:cNvGrpSpPr/>
          <p:nvPr/>
        </p:nvGrpSpPr>
        <p:grpSpPr>
          <a:xfrm>
            <a:off x="794300" y="896063"/>
            <a:ext cx="949367" cy="261931"/>
            <a:chOff x="4081294" y="3961252"/>
            <a:chExt cx="2278229" cy="615647"/>
          </a:xfrm>
        </p:grpSpPr>
        <p:sp>
          <p:nvSpPr>
            <p:cNvPr id="25" name="Rounded Rectangle 43">
              <a:extLst>
                <a:ext uri="{FF2B5EF4-FFF2-40B4-BE49-F238E27FC236}">
                  <a16:creationId xmlns:a16="http://schemas.microsoft.com/office/drawing/2014/main" id="{0D29A195-C400-4082-B4BF-BCEEF9A6A24B}"/>
                </a:ext>
              </a:extLst>
            </p:cNvPr>
            <p:cNvSpPr/>
            <p:nvPr/>
          </p:nvSpPr>
          <p:spPr>
            <a:xfrm>
              <a:off x="4081294" y="3961259"/>
              <a:ext cx="2230265" cy="557566"/>
            </a:xfrm>
            <a:prstGeom prst="roundRect">
              <a:avLst>
                <a:gd name="adj" fmla="val 46832"/>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p>
          </p:txBody>
        </p:sp>
        <p:sp>
          <p:nvSpPr>
            <p:cNvPr id="26" name="TextBox 52">
              <a:extLst>
                <a:ext uri="{FF2B5EF4-FFF2-40B4-BE49-F238E27FC236}">
                  <a16:creationId xmlns:a16="http://schemas.microsoft.com/office/drawing/2014/main" id="{63EB6070-2596-41A9-A2F4-502D179CA9AF}"/>
                </a:ext>
              </a:extLst>
            </p:cNvPr>
            <p:cNvSpPr txBox="1"/>
            <p:nvPr/>
          </p:nvSpPr>
          <p:spPr>
            <a:xfrm>
              <a:off x="4354086" y="3961252"/>
              <a:ext cx="2005437" cy="615647"/>
            </a:xfrm>
            <a:prstGeom prst="rect">
              <a:avLst/>
            </a:prstGeom>
            <a:noFill/>
          </p:spPr>
          <p:txBody>
            <a:bodyPr wrap="square" rtlCol="0">
              <a:spAutoFit/>
            </a:bodyPr>
            <a:lstStyle/>
            <a:p>
              <a:r>
                <a:rPr lang="zh-CN" altLang="en-US" sz="1102" dirty="0">
                  <a:solidFill>
                    <a:schemeClr val="bg1"/>
                  </a:solidFill>
                  <a:latin typeface="思源黑体 CN Medium" pitchFamily="34" charset="-122"/>
                  <a:ea typeface="思源黑体 CN Medium" pitchFamily="34" charset="-122"/>
                </a:rPr>
                <a:t>界面设计</a:t>
              </a:r>
              <a:endParaRPr lang="id-ID" altLang="zh-CN" sz="1102" dirty="0">
                <a:solidFill>
                  <a:schemeClr val="bg1"/>
                </a:solidFill>
                <a:latin typeface="思源黑体 CN Medium" pitchFamily="34" charset="-122"/>
                <a:ea typeface="思源黑体 CN Medium" pitchFamily="34" charset="-122"/>
              </a:endParaRPr>
            </a:p>
          </p:txBody>
        </p:sp>
      </p:grpSp>
      <p:grpSp>
        <p:nvGrpSpPr>
          <p:cNvPr id="30" name="组合 29">
            <a:extLst>
              <a:ext uri="{FF2B5EF4-FFF2-40B4-BE49-F238E27FC236}">
                <a16:creationId xmlns:a16="http://schemas.microsoft.com/office/drawing/2014/main" id="{5E846D39-B300-4DD0-879A-D599F81391E2}"/>
              </a:ext>
            </a:extLst>
          </p:cNvPr>
          <p:cNvGrpSpPr/>
          <p:nvPr/>
        </p:nvGrpSpPr>
        <p:grpSpPr>
          <a:xfrm>
            <a:off x="5693454" y="1122725"/>
            <a:ext cx="929380" cy="261931"/>
            <a:chOff x="4081294" y="3903178"/>
            <a:chExt cx="2230265" cy="615648"/>
          </a:xfrm>
        </p:grpSpPr>
        <p:sp>
          <p:nvSpPr>
            <p:cNvPr id="34" name="Rounded Rectangle 43">
              <a:extLst>
                <a:ext uri="{FF2B5EF4-FFF2-40B4-BE49-F238E27FC236}">
                  <a16:creationId xmlns:a16="http://schemas.microsoft.com/office/drawing/2014/main" id="{0D29A195-C400-4082-B4BF-BCEEF9A6A24B}"/>
                </a:ext>
              </a:extLst>
            </p:cNvPr>
            <p:cNvSpPr/>
            <p:nvPr/>
          </p:nvSpPr>
          <p:spPr>
            <a:xfrm>
              <a:off x="4081294" y="3961259"/>
              <a:ext cx="2230265" cy="557566"/>
            </a:xfrm>
            <a:prstGeom prst="roundRect">
              <a:avLst>
                <a:gd name="adj" fmla="val 46832"/>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p>
          </p:txBody>
        </p:sp>
        <p:sp>
          <p:nvSpPr>
            <p:cNvPr id="35" name="TextBox 52">
              <a:extLst>
                <a:ext uri="{FF2B5EF4-FFF2-40B4-BE49-F238E27FC236}">
                  <a16:creationId xmlns:a16="http://schemas.microsoft.com/office/drawing/2014/main" id="{63EB6070-2596-41A9-A2F4-502D179CA9AF}"/>
                </a:ext>
              </a:extLst>
            </p:cNvPr>
            <p:cNvSpPr txBox="1"/>
            <p:nvPr/>
          </p:nvSpPr>
          <p:spPr>
            <a:xfrm>
              <a:off x="4250470" y="3903178"/>
              <a:ext cx="1891910" cy="615648"/>
            </a:xfrm>
            <a:prstGeom prst="rect">
              <a:avLst/>
            </a:prstGeom>
            <a:noFill/>
          </p:spPr>
          <p:txBody>
            <a:bodyPr wrap="square" rtlCol="0">
              <a:spAutoFit/>
            </a:bodyPr>
            <a:lstStyle/>
            <a:p>
              <a:pPr algn="ctr"/>
              <a:r>
                <a:rPr lang="zh-CN" altLang="en-US" sz="1102" dirty="0">
                  <a:solidFill>
                    <a:schemeClr val="bg1"/>
                  </a:solidFill>
                  <a:latin typeface="思源黑体 CN Medium" pitchFamily="34" charset="-122"/>
                  <a:ea typeface="思源黑体 CN Medium" pitchFamily="34" charset="-122"/>
                </a:rPr>
                <a:t>软件界面</a:t>
              </a:r>
              <a:endParaRPr lang="id-ID" altLang="zh-CN" sz="1102" dirty="0">
                <a:solidFill>
                  <a:schemeClr val="bg1"/>
                </a:solidFill>
                <a:latin typeface="思源黑体 CN Medium" pitchFamily="34" charset="-122"/>
                <a:ea typeface="思源黑体 CN Medium" pitchFamily="34" charset="-122"/>
              </a:endParaRPr>
            </a:p>
          </p:txBody>
        </p:sp>
      </p:grpSp>
      <p:pic>
        <p:nvPicPr>
          <p:cNvPr id="2" name="图片 1">
            <a:extLst>
              <a:ext uri="{FF2B5EF4-FFF2-40B4-BE49-F238E27FC236}">
                <a16:creationId xmlns:a16="http://schemas.microsoft.com/office/drawing/2014/main" id="{892EE1C2-7364-43C2-B155-6DF6742AE41C}"/>
              </a:ext>
            </a:extLst>
          </p:cNvPr>
          <p:cNvPicPr>
            <a:picLocks noChangeAspect="1"/>
          </p:cNvPicPr>
          <p:nvPr/>
        </p:nvPicPr>
        <p:blipFill>
          <a:blip r:embed="rId3"/>
          <a:stretch>
            <a:fillRect/>
          </a:stretch>
        </p:blipFill>
        <p:spPr>
          <a:xfrm>
            <a:off x="4255715" y="1762586"/>
            <a:ext cx="4147492" cy="2855463"/>
          </a:xfrm>
          <a:prstGeom prst="rect">
            <a:avLst/>
          </a:prstGeom>
        </p:spPr>
      </p:pic>
    </p:spTree>
    <p:extLst>
      <p:ext uri="{BB962C8B-B14F-4D97-AF65-F5344CB8AC3E}">
        <p14:creationId xmlns:p14="http://schemas.microsoft.com/office/powerpoint/2010/main" val="8036607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1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400" fill="hold"/>
                                        <p:tgtEl>
                                          <p:spTgt spid="32"/>
                                        </p:tgtEl>
                                        <p:attrNameLst>
                                          <p:attrName>ppt_x</p:attrName>
                                        </p:attrNameLst>
                                      </p:cBhvr>
                                      <p:tavLst>
                                        <p:tav tm="0">
                                          <p:val>
                                            <p:strVal val="0-#ppt_w/2"/>
                                          </p:val>
                                        </p:tav>
                                        <p:tav tm="100000">
                                          <p:val>
                                            <p:strVal val="#ppt_x"/>
                                          </p:val>
                                        </p:tav>
                                      </p:tavLst>
                                    </p:anim>
                                    <p:anim calcmode="lin" valueType="num">
                                      <p:cBhvr additive="base">
                                        <p:cTn id="15" dur="400" fill="hold"/>
                                        <p:tgtEl>
                                          <p:spTgt spid="32"/>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iterate type="wd">
                                    <p:tmPct val="10000"/>
                                  </p:iterate>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400" fill="hold"/>
                                        <p:tgtEl>
                                          <p:spTgt spid="31"/>
                                        </p:tgtEl>
                                        <p:attrNameLst>
                                          <p:attrName>ppt_x</p:attrName>
                                        </p:attrNameLst>
                                      </p:cBhvr>
                                      <p:tavLst>
                                        <p:tav tm="0">
                                          <p:val>
                                            <p:strVal val="0-#ppt_w/2"/>
                                          </p:val>
                                        </p:tav>
                                        <p:tav tm="100000">
                                          <p:val>
                                            <p:strVal val="#ppt_x"/>
                                          </p:val>
                                        </p:tav>
                                      </p:tavLst>
                                    </p:anim>
                                    <p:anim calcmode="lin" valueType="num">
                                      <p:cBhvr additive="base">
                                        <p:cTn id="20" dur="400" fill="hold"/>
                                        <p:tgtEl>
                                          <p:spTgt spid="31"/>
                                        </p:tgtEl>
                                        <p:attrNameLst>
                                          <p:attrName>ppt_y</p:attrName>
                                        </p:attrNameLst>
                                      </p:cBhvr>
                                      <p:tavLst>
                                        <p:tav tm="0">
                                          <p:val>
                                            <p:strVal val="#ppt_y"/>
                                          </p:val>
                                        </p:tav>
                                        <p:tav tm="100000">
                                          <p:val>
                                            <p:strVal val="#ppt_y"/>
                                          </p:val>
                                        </p:tav>
                                      </p:tavLst>
                                    </p:anim>
                                  </p:childTnLst>
                                </p:cTn>
                              </p:par>
                            </p:childTnLst>
                          </p:cTn>
                        </p:par>
                        <p:par>
                          <p:cTn id="21" fill="hold">
                            <p:stCondLst>
                              <p:cond delay="980"/>
                            </p:stCondLst>
                            <p:childTnLst>
                              <p:par>
                                <p:cTn id="22" presetID="1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p:tgtEl>
                                          <p:spTgt spid="10"/>
                                        </p:tgtEl>
                                        <p:attrNameLst>
                                          <p:attrName>ppt_y</p:attrName>
                                        </p:attrNameLst>
                                      </p:cBhvr>
                                      <p:tavLst>
                                        <p:tav tm="0">
                                          <p:val>
                                            <p:strVal val="#ppt_y+#ppt_h*1.125000"/>
                                          </p:val>
                                        </p:tav>
                                        <p:tav tm="100000">
                                          <p:val>
                                            <p:strVal val="#ppt_y"/>
                                          </p:val>
                                        </p:tav>
                                      </p:tavLst>
                                    </p:anim>
                                    <p:animEffect transition="in" filter="wipe(up)">
                                      <p:cBhvr>
                                        <p:cTn id="25" dur="500"/>
                                        <p:tgtEl>
                                          <p:spTgt spid="10"/>
                                        </p:tgtEl>
                                      </p:cBhvr>
                                    </p:animEffect>
                                  </p:childTnLst>
                                </p:cTn>
                              </p:par>
                            </p:childTnLst>
                          </p:cTn>
                        </p:par>
                        <p:par>
                          <p:cTn id="26" fill="hold">
                            <p:stCondLst>
                              <p:cond delay="1480"/>
                            </p:stCondLst>
                            <p:childTnLst>
                              <p:par>
                                <p:cTn id="27" presetID="14" presetClass="entr" presetSubtype="10"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randombar(horizontal)">
                                      <p:cBhvr>
                                        <p:cTn id="29" dur="500"/>
                                        <p:tgtEl>
                                          <p:spTgt spid="24"/>
                                        </p:tgtEl>
                                      </p:cBhvr>
                                    </p:animEffect>
                                  </p:childTnLst>
                                </p:cTn>
                              </p:par>
                            </p:childTnLst>
                          </p:cTn>
                        </p:par>
                        <p:par>
                          <p:cTn id="30" fill="hold">
                            <p:stCondLst>
                              <p:cond delay="1980"/>
                            </p:stCondLst>
                            <p:childTnLst>
                              <p:par>
                                <p:cTn id="31" presetID="14" presetClass="entr" presetSubtype="10"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randombar(horizontal)">
                                      <p:cBhvr>
                                        <p:cTn id="3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1" grpId="0"/>
      <p:bldP spid="32" grpId="0" animBg="1"/>
      <p:bldP spid="3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20">
            <a:extLst>
              <a:ext uri="{FF2B5EF4-FFF2-40B4-BE49-F238E27FC236}">
                <a16:creationId xmlns:a16="http://schemas.microsoft.com/office/drawing/2014/main" id="{B7A94F03-CA4A-45FF-9A31-E0C7D01D35AB}"/>
              </a:ext>
            </a:extLst>
          </p:cNvPr>
          <p:cNvSpPr txBox="1"/>
          <p:nvPr/>
        </p:nvSpPr>
        <p:spPr>
          <a:xfrm>
            <a:off x="907976" y="292747"/>
            <a:ext cx="2656755" cy="461665"/>
          </a:xfrm>
          <a:prstGeom prst="rect">
            <a:avLst/>
          </a:prstGeom>
          <a:noFill/>
        </p:spPr>
        <p:txBody>
          <a:bodyPr wrap="square" rtlCol="0">
            <a:spAutoFit/>
          </a:bodyPr>
          <a:lstStyle/>
          <a:p>
            <a:r>
              <a:rPr lang="zh-CN" altLang="en-US" sz="2400" b="1" dirty="0">
                <a:latin typeface="Agency FB" panose="020B0503020202020204" pitchFamily="34" charset="0"/>
              </a:rPr>
              <a:t>界面开发流程</a:t>
            </a:r>
          </a:p>
        </p:txBody>
      </p:sp>
      <p:sp>
        <p:nvSpPr>
          <p:cNvPr id="32" name="矩形 31">
            <a:extLst>
              <a:ext uri="{FF2B5EF4-FFF2-40B4-BE49-F238E27FC236}">
                <a16:creationId xmlns:a16="http://schemas.microsoft.com/office/drawing/2014/main" id="{5276257D-2914-43D7-8600-89915A0532FB}"/>
              </a:ext>
            </a:extLst>
          </p:cNvPr>
          <p:cNvSpPr/>
          <p:nvPr/>
        </p:nvSpPr>
        <p:spPr>
          <a:xfrm>
            <a:off x="398206" y="317090"/>
            <a:ext cx="580488" cy="297273"/>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gency FB" panose="020B0503020202020204" pitchFamily="34" charset="0"/>
              </a:rPr>
              <a:t>03</a:t>
            </a:r>
            <a:endParaRPr lang="zh-CN" altLang="en-US" sz="2400" dirty="0">
              <a:latin typeface="Agency FB" panose="020B0503020202020204" pitchFamily="34" charset="0"/>
            </a:endParaRPr>
          </a:p>
        </p:txBody>
      </p:sp>
      <p:cxnSp>
        <p:nvCxnSpPr>
          <p:cNvPr id="33" name="直接连接符 32">
            <a:extLst>
              <a:ext uri="{FF2B5EF4-FFF2-40B4-BE49-F238E27FC236}">
                <a16:creationId xmlns:a16="http://schemas.microsoft.com/office/drawing/2014/main" id="{0548DA11-A247-4FC5-93CD-0BA4FB19AA15}"/>
              </a:ext>
            </a:extLst>
          </p:cNvPr>
          <p:cNvCxnSpPr>
            <a:cxnSpLocks/>
          </p:cNvCxnSpPr>
          <p:nvPr/>
        </p:nvCxnSpPr>
        <p:spPr>
          <a:xfrm>
            <a:off x="1489402" y="744794"/>
            <a:ext cx="7256207" cy="0"/>
          </a:xfrm>
          <a:prstGeom prst="line">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38" name="任意多边形: 形状 37">
            <a:extLst>
              <a:ext uri="{FF2B5EF4-FFF2-40B4-BE49-F238E27FC236}">
                <a16:creationId xmlns:a16="http://schemas.microsoft.com/office/drawing/2014/main" id="{121219CF-7D58-4A2B-A4C4-B5326F9CFE09}"/>
              </a:ext>
            </a:extLst>
          </p:cNvPr>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5E846D39-B300-4DD0-879A-D599F81391E2}"/>
              </a:ext>
            </a:extLst>
          </p:cNvPr>
          <p:cNvGrpSpPr/>
          <p:nvPr/>
        </p:nvGrpSpPr>
        <p:grpSpPr>
          <a:xfrm>
            <a:off x="794300" y="896063"/>
            <a:ext cx="949367" cy="261931"/>
            <a:chOff x="4081294" y="3961252"/>
            <a:chExt cx="2278229" cy="615647"/>
          </a:xfrm>
        </p:grpSpPr>
        <p:sp>
          <p:nvSpPr>
            <p:cNvPr id="25" name="Rounded Rectangle 43">
              <a:extLst>
                <a:ext uri="{FF2B5EF4-FFF2-40B4-BE49-F238E27FC236}">
                  <a16:creationId xmlns:a16="http://schemas.microsoft.com/office/drawing/2014/main" id="{0D29A195-C400-4082-B4BF-BCEEF9A6A24B}"/>
                </a:ext>
              </a:extLst>
            </p:cNvPr>
            <p:cNvSpPr/>
            <p:nvPr/>
          </p:nvSpPr>
          <p:spPr>
            <a:xfrm>
              <a:off x="4081294" y="3961259"/>
              <a:ext cx="2230265" cy="557566"/>
            </a:xfrm>
            <a:prstGeom prst="roundRect">
              <a:avLst>
                <a:gd name="adj" fmla="val 46832"/>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p>
          </p:txBody>
        </p:sp>
        <p:sp>
          <p:nvSpPr>
            <p:cNvPr id="26" name="TextBox 52">
              <a:extLst>
                <a:ext uri="{FF2B5EF4-FFF2-40B4-BE49-F238E27FC236}">
                  <a16:creationId xmlns:a16="http://schemas.microsoft.com/office/drawing/2014/main" id="{63EB6070-2596-41A9-A2F4-502D179CA9AF}"/>
                </a:ext>
              </a:extLst>
            </p:cNvPr>
            <p:cNvSpPr txBox="1"/>
            <p:nvPr/>
          </p:nvSpPr>
          <p:spPr>
            <a:xfrm>
              <a:off x="4354086" y="3961252"/>
              <a:ext cx="2005437" cy="615647"/>
            </a:xfrm>
            <a:prstGeom prst="rect">
              <a:avLst/>
            </a:prstGeom>
            <a:noFill/>
          </p:spPr>
          <p:txBody>
            <a:bodyPr wrap="square" rtlCol="0">
              <a:spAutoFit/>
            </a:bodyPr>
            <a:lstStyle/>
            <a:p>
              <a:r>
                <a:rPr lang="zh-CN" altLang="en-US" sz="1102" dirty="0">
                  <a:solidFill>
                    <a:schemeClr val="bg1"/>
                  </a:solidFill>
                  <a:latin typeface="思源黑体 CN Medium" pitchFamily="34" charset="-122"/>
                  <a:ea typeface="思源黑体 CN Medium" pitchFamily="34" charset="-122"/>
                </a:rPr>
                <a:t>函数重写</a:t>
              </a:r>
              <a:endParaRPr lang="id-ID" altLang="zh-CN" sz="1102" dirty="0">
                <a:solidFill>
                  <a:schemeClr val="bg1"/>
                </a:solidFill>
                <a:latin typeface="思源黑体 CN Medium" pitchFamily="34" charset="-122"/>
                <a:ea typeface="思源黑体 CN Medium" pitchFamily="34" charset="-122"/>
              </a:endParaRPr>
            </a:p>
          </p:txBody>
        </p:sp>
      </p:grpSp>
      <p:grpSp>
        <p:nvGrpSpPr>
          <p:cNvPr id="30" name="组合 29">
            <a:extLst>
              <a:ext uri="{FF2B5EF4-FFF2-40B4-BE49-F238E27FC236}">
                <a16:creationId xmlns:a16="http://schemas.microsoft.com/office/drawing/2014/main" id="{5E846D39-B300-4DD0-879A-D599F81391E2}"/>
              </a:ext>
            </a:extLst>
          </p:cNvPr>
          <p:cNvGrpSpPr/>
          <p:nvPr/>
        </p:nvGrpSpPr>
        <p:grpSpPr>
          <a:xfrm>
            <a:off x="4065761" y="885505"/>
            <a:ext cx="929380" cy="261931"/>
            <a:chOff x="4081294" y="3903178"/>
            <a:chExt cx="2230265" cy="615648"/>
          </a:xfrm>
        </p:grpSpPr>
        <p:sp>
          <p:nvSpPr>
            <p:cNvPr id="34" name="Rounded Rectangle 43">
              <a:extLst>
                <a:ext uri="{FF2B5EF4-FFF2-40B4-BE49-F238E27FC236}">
                  <a16:creationId xmlns:a16="http://schemas.microsoft.com/office/drawing/2014/main" id="{0D29A195-C400-4082-B4BF-BCEEF9A6A24B}"/>
                </a:ext>
              </a:extLst>
            </p:cNvPr>
            <p:cNvSpPr/>
            <p:nvPr/>
          </p:nvSpPr>
          <p:spPr>
            <a:xfrm>
              <a:off x="4081294" y="3961259"/>
              <a:ext cx="2230265" cy="557566"/>
            </a:xfrm>
            <a:prstGeom prst="roundRect">
              <a:avLst>
                <a:gd name="adj" fmla="val 46832"/>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p>
          </p:txBody>
        </p:sp>
        <p:sp>
          <p:nvSpPr>
            <p:cNvPr id="35" name="TextBox 52">
              <a:extLst>
                <a:ext uri="{FF2B5EF4-FFF2-40B4-BE49-F238E27FC236}">
                  <a16:creationId xmlns:a16="http://schemas.microsoft.com/office/drawing/2014/main" id="{63EB6070-2596-41A9-A2F4-502D179CA9AF}"/>
                </a:ext>
              </a:extLst>
            </p:cNvPr>
            <p:cNvSpPr txBox="1"/>
            <p:nvPr/>
          </p:nvSpPr>
          <p:spPr>
            <a:xfrm>
              <a:off x="4250470" y="3903178"/>
              <a:ext cx="1891910" cy="615648"/>
            </a:xfrm>
            <a:prstGeom prst="rect">
              <a:avLst/>
            </a:prstGeom>
            <a:noFill/>
          </p:spPr>
          <p:txBody>
            <a:bodyPr wrap="square" rtlCol="0">
              <a:spAutoFit/>
            </a:bodyPr>
            <a:lstStyle/>
            <a:p>
              <a:pPr algn="ctr"/>
              <a:r>
                <a:rPr lang="zh-CN" altLang="en-US" sz="1102" dirty="0">
                  <a:solidFill>
                    <a:schemeClr val="bg1"/>
                  </a:solidFill>
                  <a:latin typeface="思源黑体 CN Medium" pitchFamily="34" charset="-122"/>
                  <a:ea typeface="思源黑体 CN Medium" pitchFamily="34" charset="-122"/>
                </a:rPr>
                <a:t>回调函数</a:t>
              </a:r>
              <a:endParaRPr lang="id-ID" altLang="zh-CN" sz="1102" dirty="0">
                <a:solidFill>
                  <a:schemeClr val="bg1"/>
                </a:solidFill>
                <a:latin typeface="思源黑体 CN Medium" pitchFamily="34" charset="-122"/>
                <a:ea typeface="思源黑体 CN Medium" pitchFamily="34" charset="-122"/>
              </a:endParaRPr>
            </a:p>
          </p:txBody>
        </p:sp>
      </p:grpSp>
      <p:pic>
        <p:nvPicPr>
          <p:cNvPr id="3" name="图片 2">
            <a:extLst>
              <a:ext uri="{FF2B5EF4-FFF2-40B4-BE49-F238E27FC236}">
                <a16:creationId xmlns:a16="http://schemas.microsoft.com/office/drawing/2014/main" id="{5438F881-9B73-454F-8A90-8563F63569DF}"/>
              </a:ext>
            </a:extLst>
          </p:cNvPr>
          <p:cNvPicPr>
            <a:picLocks noChangeAspect="1"/>
          </p:cNvPicPr>
          <p:nvPr/>
        </p:nvPicPr>
        <p:blipFill>
          <a:blip r:embed="rId3"/>
          <a:stretch>
            <a:fillRect/>
          </a:stretch>
        </p:blipFill>
        <p:spPr>
          <a:xfrm>
            <a:off x="319865" y="1300267"/>
            <a:ext cx="1878250" cy="933819"/>
          </a:xfrm>
          <a:prstGeom prst="rect">
            <a:avLst/>
          </a:prstGeom>
        </p:spPr>
      </p:pic>
      <p:pic>
        <p:nvPicPr>
          <p:cNvPr id="4" name="图片 3">
            <a:extLst>
              <a:ext uri="{FF2B5EF4-FFF2-40B4-BE49-F238E27FC236}">
                <a16:creationId xmlns:a16="http://schemas.microsoft.com/office/drawing/2014/main" id="{7B7D2CE0-3123-4C68-BCE0-B4DDDE9ED561}"/>
              </a:ext>
            </a:extLst>
          </p:cNvPr>
          <p:cNvPicPr>
            <a:picLocks noChangeAspect="1"/>
          </p:cNvPicPr>
          <p:nvPr/>
        </p:nvPicPr>
        <p:blipFill>
          <a:blip r:embed="rId4"/>
          <a:stretch>
            <a:fillRect/>
          </a:stretch>
        </p:blipFill>
        <p:spPr>
          <a:xfrm>
            <a:off x="3564731" y="1364694"/>
            <a:ext cx="1931437" cy="633593"/>
          </a:xfrm>
          <a:prstGeom prst="rect">
            <a:avLst/>
          </a:prstGeom>
        </p:spPr>
      </p:pic>
      <p:grpSp>
        <p:nvGrpSpPr>
          <p:cNvPr id="16" name="组合 15">
            <a:extLst>
              <a:ext uri="{FF2B5EF4-FFF2-40B4-BE49-F238E27FC236}">
                <a16:creationId xmlns:a16="http://schemas.microsoft.com/office/drawing/2014/main" id="{245B4DC7-4E54-4014-BAAC-CAA34EFCD24C}"/>
              </a:ext>
            </a:extLst>
          </p:cNvPr>
          <p:cNvGrpSpPr/>
          <p:nvPr/>
        </p:nvGrpSpPr>
        <p:grpSpPr>
          <a:xfrm>
            <a:off x="6882796" y="885505"/>
            <a:ext cx="929380" cy="261931"/>
            <a:chOff x="4081294" y="3903178"/>
            <a:chExt cx="2230265" cy="615648"/>
          </a:xfrm>
        </p:grpSpPr>
        <p:sp>
          <p:nvSpPr>
            <p:cNvPr id="17" name="Rounded Rectangle 43">
              <a:extLst>
                <a:ext uri="{FF2B5EF4-FFF2-40B4-BE49-F238E27FC236}">
                  <a16:creationId xmlns:a16="http://schemas.microsoft.com/office/drawing/2014/main" id="{10A38F73-BFAE-44B7-BB8B-48FEB2647800}"/>
                </a:ext>
              </a:extLst>
            </p:cNvPr>
            <p:cNvSpPr/>
            <p:nvPr/>
          </p:nvSpPr>
          <p:spPr>
            <a:xfrm>
              <a:off x="4081294" y="3961259"/>
              <a:ext cx="2230265" cy="557566"/>
            </a:xfrm>
            <a:prstGeom prst="roundRect">
              <a:avLst>
                <a:gd name="adj" fmla="val 46832"/>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p>
          </p:txBody>
        </p:sp>
        <p:sp>
          <p:nvSpPr>
            <p:cNvPr id="18" name="TextBox 52">
              <a:extLst>
                <a:ext uri="{FF2B5EF4-FFF2-40B4-BE49-F238E27FC236}">
                  <a16:creationId xmlns:a16="http://schemas.microsoft.com/office/drawing/2014/main" id="{89EE0E34-A87A-4372-A246-AEF36B341D8A}"/>
                </a:ext>
              </a:extLst>
            </p:cNvPr>
            <p:cNvSpPr txBox="1"/>
            <p:nvPr/>
          </p:nvSpPr>
          <p:spPr>
            <a:xfrm>
              <a:off x="4250470" y="3903178"/>
              <a:ext cx="1891910" cy="615648"/>
            </a:xfrm>
            <a:prstGeom prst="rect">
              <a:avLst/>
            </a:prstGeom>
            <a:noFill/>
          </p:spPr>
          <p:txBody>
            <a:bodyPr wrap="square" rtlCol="0">
              <a:spAutoFit/>
            </a:bodyPr>
            <a:lstStyle/>
            <a:p>
              <a:pPr algn="ctr"/>
              <a:r>
                <a:rPr lang="zh-CN" altLang="en-US" sz="1102" dirty="0">
                  <a:solidFill>
                    <a:schemeClr val="bg1"/>
                  </a:solidFill>
                  <a:latin typeface="思源黑体 CN Medium" pitchFamily="34" charset="-122"/>
                  <a:ea typeface="思源黑体 CN Medium" pitchFamily="34" charset="-122"/>
                </a:rPr>
                <a:t>调用函数</a:t>
              </a:r>
              <a:endParaRPr lang="id-ID" altLang="zh-CN" sz="1102" dirty="0">
                <a:solidFill>
                  <a:schemeClr val="bg1"/>
                </a:solidFill>
                <a:latin typeface="思源黑体 CN Medium" pitchFamily="34" charset="-122"/>
                <a:ea typeface="思源黑体 CN Medium" pitchFamily="34" charset="-122"/>
              </a:endParaRPr>
            </a:p>
          </p:txBody>
        </p:sp>
      </p:grpSp>
      <p:pic>
        <p:nvPicPr>
          <p:cNvPr id="5" name="图片 4">
            <a:extLst>
              <a:ext uri="{FF2B5EF4-FFF2-40B4-BE49-F238E27FC236}">
                <a16:creationId xmlns:a16="http://schemas.microsoft.com/office/drawing/2014/main" id="{08C77564-C926-4DD7-A78F-EC86005E0F6B}"/>
              </a:ext>
            </a:extLst>
          </p:cNvPr>
          <p:cNvPicPr>
            <a:picLocks noChangeAspect="1"/>
          </p:cNvPicPr>
          <p:nvPr/>
        </p:nvPicPr>
        <p:blipFill>
          <a:blip r:embed="rId5"/>
          <a:stretch>
            <a:fillRect/>
          </a:stretch>
        </p:blipFill>
        <p:spPr>
          <a:xfrm>
            <a:off x="6468317" y="1451577"/>
            <a:ext cx="1758335" cy="631197"/>
          </a:xfrm>
          <a:prstGeom prst="rect">
            <a:avLst/>
          </a:prstGeom>
        </p:spPr>
      </p:pic>
      <p:sp>
        <p:nvSpPr>
          <p:cNvPr id="6" name="流程图: 过程 5">
            <a:extLst>
              <a:ext uri="{FF2B5EF4-FFF2-40B4-BE49-F238E27FC236}">
                <a16:creationId xmlns:a16="http://schemas.microsoft.com/office/drawing/2014/main" id="{A4D540A6-7C5C-4648-94A1-01E611BC2280}"/>
              </a:ext>
            </a:extLst>
          </p:cNvPr>
          <p:cNvSpPr/>
          <p:nvPr/>
        </p:nvSpPr>
        <p:spPr>
          <a:xfrm>
            <a:off x="1194795" y="2957539"/>
            <a:ext cx="952146" cy="470716"/>
          </a:xfrm>
          <a:prstGeom prst="flowChartProcess">
            <a:avLst/>
          </a:prstGeom>
          <a:solidFill>
            <a:srgbClr val="19B4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重写功能函数</a:t>
            </a:r>
          </a:p>
        </p:txBody>
      </p:sp>
      <p:sp>
        <p:nvSpPr>
          <p:cNvPr id="27" name="流程图: 过程 26">
            <a:extLst>
              <a:ext uri="{FF2B5EF4-FFF2-40B4-BE49-F238E27FC236}">
                <a16:creationId xmlns:a16="http://schemas.microsoft.com/office/drawing/2014/main" id="{B2387E54-E0A2-4FA3-ABF6-DD03F6D2BB80}"/>
              </a:ext>
            </a:extLst>
          </p:cNvPr>
          <p:cNvSpPr/>
          <p:nvPr/>
        </p:nvSpPr>
        <p:spPr>
          <a:xfrm>
            <a:off x="2673842" y="2957539"/>
            <a:ext cx="952146" cy="470716"/>
          </a:xfrm>
          <a:prstGeom prst="flowChartProcess">
            <a:avLst/>
          </a:prstGeom>
          <a:solidFill>
            <a:srgbClr val="19B4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编写回调函数</a:t>
            </a:r>
          </a:p>
        </p:txBody>
      </p:sp>
      <p:sp>
        <p:nvSpPr>
          <p:cNvPr id="28" name="流程图: 过程 27">
            <a:extLst>
              <a:ext uri="{FF2B5EF4-FFF2-40B4-BE49-F238E27FC236}">
                <a16:creationId xmlns:a16="http://schemas.microsoft.com/office/drawing/2014/main" id="{54FAA92A-C1FC-4EC1-A98E-0B56CA7C426E}"/>
              </a:ext>
            </a:extLst>
          </p:cNvPr>
          <p:cNvSpPr/>
          <p:nvPr/>
        </p:nvSpPr>
        <p:spPr>
          <a:xfrm>
            <a:off x="4152889" y="2957539"/>
            <a:ext cx="952146" cy="470716"/>
          </a:xfrm>
          <a:prstGeom prst="flowChartProcess">
            <a:avLst/>
          </a:prstGeom>
          <a:solidFill>
            <a:srgbClr val="19B4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接收参数</a:t>
            </a:r>
          </a:p>
        </p:txBody>
      </p:sp>
      <p:sp>
        <p:nvSpPr>
          <p:cNvPr id="29" name="流程图: 过程 28">
            <a:extLst>
              <a:ext uri="{FF2B5EF4-FFF2-40B4-BE49-F238E27FC236}">
                <a16:creationId xmlns:a16="http://schemas.microsoft.com/office/drawing/2014/main" id="{CE5F4B1E-E9C0-490A-9031-C9159756D54A}"/>
              </a:ext>
            </a:extLst>
          </p:cNvPr>
          <p:cNvSpPr/>
          <p:nvPr/>
        </p:nvSpPr>
        <p:spPr>
          <a:xfrm>
            <a:off x="5631936" y="2957539"/>
            <a:ext cx="952146" cy="470716"/>
          </a:xfrm>
          <a:prstGeom prst="flowChartProcess">
            <a:avLst/>
          </a:prstGeom>
          <a:solidFill>
            <a:srgbClr val="19B4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调用功能函数</a:t>
            </a:r>
          </a:p>
        </p:txBody>
      </p:sp>
      <p:sp>
        <p:nvSpPr>
          <p:cNvPr id="36" name="流程图: 过程 35">
            <a:extLst>
              <a:ext uri="{FF2B5EF4-FFF2-40B4-BE49-F238E27FC236}">
                <a16:creationId xmlns:a16="http://schemas.microsoft.com/office/drawing/2014/main" id="{9359D254-2BB2-4498-9FFF-2750D70672F9}"/>
              </a:ext>
            </a:extLst>
          </p:cNvPr>
          <p:cNvSpPr/>
          <p:nvPr/>
        </p:nvSpPr>
        <p:spPr>
          <a:xfrm>
            <a:off x="7110983" y="2957539"/>
            <a:ext cx="952146" cy="470716"/>
          </a:xfrm>
          <a:prstGeom prst="flowChartProcess">
            <a:avLst/>
          </a:prstGeom>
          <a:solidFill>
            <a:srgbClr val="19B4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刷新侧边栏</a:t>
            </a:r>
          </a:p>
        </p:txBody>
      </p:sp>
      <p:sp>
        <p:nvSpPr>
          <p:cNvPr id="7" name="箭头: 右 6">
            <a:extLst>
              <a:ext uri="{FF2B5EF4-FFF2-40B4-BE49-F238E27FC236}">
                <a16:creationId xmlns:a16="http://schemas.microsoft.com/office/drawing/2014/main" id="{AF06CBFE-48ED-40D7-81D4-9B80BFF88949}"/>
              </a:ext>
            </a:extLst>
          </p:cNvPr>
          <p:cNvSpPr/>
          <p:nvPr/>
        </p:nvSpPr>
        <p:spPr>
          <a:xfrm>
            <a:off x="2256397" y="3072121"/>
            <a:ext cx="309186" cy="230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右 36">
            <a:extLst>
              <a:ext uri="{FF2B5EF4-FFF2-40B4-BE49-F238E27FC236}">
                <a16:creationId xmlns:a16="http://schemas.microsoft.com/office/drawing/2014/main" id="{5C91012B-0359-44C8-83C9-9CF570A378A1}"/>
              </a:ext>
            </a:extLst>
          </p:cNvPr>
          <p:cNvSpPr/>
          <p:nvPr/>
        </p:nvSpPr>
        <p:spPr>
          <a:xfrm>
            <a:off x="3736440" y="3072121"/>
            <a:ext cx="309186" cy="230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右 38">
            <a:extLst>
              <a:ext uri="{FF2B5EF4-FFF2-40B4-BE49-F238E27FC236}">
                <a16:creationId xmlns:a16="http://schemas.microsoft.com/office/drawing/2014/main" id="{B52F7239-70E6-41E7-A09A-BD6A31DDD592}"/>
              </a:ext>
            </a:extLst>
          </p:cNvPr>
          <p:cNvSpPr/>
          <p:nvPr/>
        </p:nvSpPr>
        <p:spPr>
          <a:xfrm>
            <a:off x="5199440" y="3072121"/>
            <a:ext cx="309186" cy="230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右 39">
            <a:extLst>
              <a:ext uri="{FF2B5EF4-FFF2-40B4-BE49-F238E27FC236}">
                <a16:creationId xmlns:a16="http://schemas.microsoft.com/office/drawing/2014/main" id="{CCAE5EC9-E8DB-4116-B4ED-30E0A3578163}"/>
              </a:ext>
            </a:extLst>
          </p:cNvPr>
          <p:cNvSpPr/>
          <p:nvPr/>
        </p:nvSpPr>
        <p:spPr>
          <a:xfrm>
            <a:off x="6679483" y="3072121"/>
            <a:ext cx="309186" cy="230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8227853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1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400" fill="hold"/>
                                        <p:tgtEl>
                                          <p:spTgt spid="32"/>
                                        </p:tgtEl>
                                        <p:attrNameLst>
                                          <p:attrName>ppt_x</p:attrName>
                                        </p:attrNameLst>
                                      </p:cBhvr>
                                      <p:tavLst>
                                        <p:tav tm="0">
                                          <p:val>
                                            <p:strVal val="0-#ppt_w/2"/>
                                          </p:val>
                                        </p:tav>
                                        <p:tav tm="100000">
                                          <p:val>
                                            <p:strVal val="#ppt_x"/>
                                          </p:val>
                                        </p:tav>
                                      </p:tavLst>
                                    </p:anim>
                                    <p:anim calcmode="lin" valueType="num">
                                      <p:cBhvr additive="base">
                                        <p:cTn id="15" dur="400" fill="hold"/>
                                        <p:tgtEl>
                                          <p:spTgt spid="32"/>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iterate type="wd">
                                    <p:tmPct val="10000"/>
                                  </p:iterate>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400" fill="hold"/>
                                        <p:tgtEl>
                                          <p:spTgt spid="31"/>
                                        </p:tgtEl>
                                        <p:attrNameLst>
                                          <p:attrName>ppt_x</p:attrName>
                                        </p:attrNameLst>
                                      </p:cBhvr>
                                      <p:tavLst>
                                        <p:tav tm="0">
                                          <p:val>
                                            <p:strVal val="0-#ppt_w/2"/>
                                          </p:val>
                                        </p:tav>
                                        <p:tav tm="100000">
                                          <p:val>
                                            <p:strVal val="#ppt_x"/>
                                          </p:val>
                                        </p:tav>
                                      </p:tavLst>
                                    </p:anim>
                                    <p:anim calcmode="lin" valueType="num">
                                      <p:cBhvr additive="base">
                                        <p:cTn id="20" dur="400" fill="hold"/>
                                        <p:tgtEl>
                                          <p:spTgt spid="31"/>
                                        </p:tgtEl>
                                        <p:attrNameLst>
                                          <p:attrName>ppt_y</p:attrName>
                                        </p:attrNameLst>
                                      </p:cBhvr>
                                      <p:tavLst>
                                        <p:tav tm="0">
                                          <p:val>
                                            <p:strVal val="#ppt_y"/>
                                          </p:val>
                                        </p:tav>
                                        <p:tav tm="100000">
                                          <p:val>
                                            <p:strVal val="#ppt_y"/>
                                          </p:val>
                                        </p:tav>
                                      </p:tavLst>
                                    </p:anim>
                                  </p:childTnLst>
                                </p:cTn>
                              </p:par>
                            </p:childTnLst>
                          </p:cTn>
                        </p:par>
                        <p:par>
                          <p:cTn id="21" fill="hold">
                            <p:stCondLst>
                              <p:cond delay="980"/>
                            </p:stCondLst>
                            <p:childTnLst>
                              <p:par>
                                <p:cTn id="22" presetID="14" presetClass="entr" presetSubtype="1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randombar(horizontal)">
                                      <p:cBhvr>
                                        <p:cTn id="24" dur="500"/>
                                        <p:tgtEl>
                                          <p:spTgt spid="24"/>
                                        </p:tgtEl>
                                      </p:cBhvr>
                                    </p:animEffect>
                                  </p:childTnLst>
                                </p:cTn>
                              </p:par>
                            </p:childTnLst>
                          </p:cTn>
                        </p:par>
                        <p:par>
                          <p:cTn id="25" fill="hold">
                            <p:stCondLst>
                              <p:cond delay="1480"/>
                            </p:stCondLst>
                            <p:childTnLst>
                              <p:par>
                                <p:cTn id="26" presetID="14" presetClass="entr" presetSubtype="10"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randombar(horizontal)">
                                      <p:cBhvr>
                                        <p:cTn id="28" dur="500"/>
                                        <p:tgtEl>
                                          <p:spTgt spid="30"/>
                                        </p:tgtEl>
                                      </p:cBhvr>
                                    </p:animEffect>
                                  </p:childTnLst>
                                </p:cTn>
                              </p:par>
                            </p:childTnLst>
                          </p:cTn>
                        </p:par>
                        <p:par>
                          <p:cTn id="29" fill="hold">
                            <p:stCondLst>
                              <p:cond delay="1980"/>
                            </p:stCondLst>
                            <p:childTnLst>
                              <p:par>
                                <p:cTn id="30" presetID="14" presetClass="entr" presetSubtype="10"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9">
            <a:extLst>
              <a:ext uri="{FF2B5EF4-FFF2-40B4-BE49-F238E27FC236}">
                <a16:creationId xmlns:a16="http://schemas.microsoft.com/office/drawing/2014/main" id="{DBDF0D2E-9BB9-4724-9CE8-881B24B9159A}"/>
              </a:ext>
            </a:extLst>
          </p:cNvPr>
          <p:cNvSpPr/>
          <p:nvPr/>
        </p:nvSpPr>
        <p:spPr>
          <a:xfrm>
            <a:off x="794300" y="1238348"/>
            <a:ext cx="1784594" cy="1234718"/>
          </a:xfrm>
          <a:prstGeom prst="rect">
            <a:avLst/>
          </a:prstGeom>
        </p:spPr>
        <p:txBody>
          <a:bodyPr wrap="square" lIns="36470" tIns="18235" rIns="36470" bIns="18235">
            <a:spAutoFit/>
          </a:bodyPr>
          <a:lstStyle/>
          <a:p>
            <a:pPr>
              <a:lnSpc>
                <a:spcPct val="150000"/>
              </a:lnSpc>
            </a:pPr>
            <a:r>
              <a:rPr lang="zh-CN" altLang="en-US" sz="882" dirty="0">
                <a:solidFill>
                  <a:schemeClr val="bg1">
                    <a:lumMod val="50000"/>
                  </a:schemeClr>
                </a:solidFill>
                <a:latin typeface="微软雅黑" pitchFamily="34" charset="-122"/>
                <a:ea typeface="微软雅黑" pitchFamily="34" charset="-122"/>
              </a:rPr>
              <a:t>在开发区域生长功能时，考虑到用户的使用习惯，我们采用了用户单击选取像素点的方式选取生长点；</a:t>
            </a:r>
            <a:endParaRPr lang="en-US" altLang="zh-CN" sz="882" dirty="0">
              <a:solidFill>
                <a:schemeClr val="bg1">
                  <a:lumMod val="50000"/>
                </a:schemeClr>
              </a:solidFill>
              <a:latin typeface="微软雅黑" pitchFamily="34" charset="-122"/>
              <a:ea typeface="微软雅黑" pitchFamily="34" charset="-122"/>
            </a:endParaRPr>
          </a:p>
          <a:p>
            <a:pPr>
              <a:lnSpc>
                <a:spcPct val="150000"/>
              </a:lnSpc>
            </a:pPr>
            <a:r>
              <a:rPr lang="zh-CN" altLang="en-US" sz="882" dirty="0">
                <a:solidFill>
                  <a:schemeClr val="bg1">
                    <a:lumMod val="50000"/>
                  </a:schemeClr>
                </a:solidFill>
                <a:latin typeface="微软雅黑" pitchFamily="34" charset="-122"/>
                <a:ea typeface="微软雅黑" pitchFamily="34" charset="-122"/>
              </a:rPr>
              <a:t>但在实现过程中，由于</a:t>
            </a:r>
            <a:r>
              <a:rPr lang="en-US" altLang="zh-CN" sz="882" dirty="0">
                <a:solidFill>
                  <a:schemeClr val="bg1">
                    <a:lumMod val="50000"/>
                  </a:schemeClr>
                </a:solidFill>
                <a:latin typeface="微软雅黑" pitchFamily="34" charset="-122"/>
                <a:ea typeface="微软雅黑" pitchFamily="34" charset="-122"/>
              </a:rPr>
              <a:t>app designer</a:t>
            </a:r>
            <a:r>
              <a:rPr lang="zh-CN" altLang="en-US" sz="882" dirty="0">
                <a:solidFill>
                  <a:schemeClr val="bg1">
                    <a:lumMod val="50000"/>
                  </a:schemeClr>
                </a:solidFill>
                <a:latin typeface="微软雅黑" pitchFamily="34" charset="-122"/>
                <a:ea typeface="微软雅黑" pitchFamily="34" charset="-122"/>
              </a:rPr>
              <a:t>工具的功能不够完善，我们遇到了一些阻碍。</a:t>
            </a:r>
            <a:endParaRPr lang="en-US" altLang="zh-CN" sz="882" dirty="0">
              <a:solidFill>
                <a:schemeClr val="bg1">
                  <a:lumMod val="50000"/>
                </a:schemeClr>
              </a:solidFill>
              <a:latin typeface="微软雅黑" pitchFamily="34" charset="-122"/>
              <a:ea typeface="微软雅黑" pitchFamily="34" charset="-122"/>
            </a:endParaRPr>
          </a:p>
        </p:txBody>
      </p:sp>
      <p:sp>
        <p:nvSpPr>
          <p:cNvPr id="31" name="TextBox 20">
            <a:extLst>
              <a:ext uri="{FF2B5EF4-FFF2-40B4-BE49-F238E27FC236}">
                <a16:creationId xmlns:a16="http://schemas.microsoft.com/office/drawing/2014/main" id="{B7A94F03-CA4A-45FF-9A31-E0C7D01D35AB}"/>
              </a:ext>
            </a:extLst>
          </p:cNvPr>
          <p:cNvSpPr txBox="1"/>
          <p:nvPr/>
        </p:nvSpPr>
        <p:spPr>
          <a:xfrm>
            <a:off x="907976" y="292747"/>
            <a:ext cx="2656755" cy="461665"/>
          </a:xfrm>
          <a:prstGeom prst="rect">
            <a:avLst/>
          </a:prstGeom>
          <a:noFill/>
        </p:spPr>
        <p:txBody>
          <a:bodyPr wrap="square" rtlCol="0">
            <a:spAutoFit/>
          </a:bodyPr>
          <a:lstStyle/>
          <a:p>
            <a:r>
              <a:rPr lang="zh-CN" altLang="en-US" sz="2400" b="1" dirty="0">
                <a:latin typeface="Agency FB" panose="020B0503020202020204" pitchFamily="34" charset="0"/>
              </a:rPr>
              <a:t>界面亮点功能</a:t>
            </a:r>
          </a:p>
        </p:txBody>
      </p:sp>
      <p:sp>
        <p:nvSpPr>
          <p:cNvPr id="32" name="矩形 31">
            <a:extLst>
              <a:ext uri="{FF2B5EF4-FFF2-40B4-BE49-F238E27FC236}">
                <a16:creationId xmlns:a16="http://schemas.microsoft.com/office/drawing/2014/main" id="{5276257D-2914-43D7-8600-89915A0532FB}"/>
              </a:ext>
            </a:extLst>
          </p:cNvPr>
          <p:cNvSpPr/>
          <p:nvPr/>
        </p:nvSpPr>
        <p:spPr>
          <a:xfrm>
            <a:off x="398206" y="317090"/>
            <a:ext cx="580488" cy="297273"/>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gency FB" panose="020B0503020202020204" pitchFamily="34" charset="0"/>
              </a:rPr>
              <a:t>03</a:t>
            </a:r>
            <a:endParaRPr lang="zh-CN" altLang="en-US" sz="2400" dirty="0">
              <a:latin typeface="Agency FB" panose="020B0503020202020204" pitchFamily="34" charset="0"/>
            </a:endParaRPr>
          </a:p>
        </p:txBody>
      </p:sp>
      <p:cxnSp>
        <p:nvCxnSpPr>
          <p:cNvPr id="33" name="直接连接符 32">
            <a:extLst>
              <a:ext uri="{FF2B5EF4-FFF2-40B4-BE49-F238E27FC236}">
                <a16:creationId xmlns:a16="http://schemas.microsoft.com/office/drawing/2014/main" id="{0548DA11-A247-4FC5-93CD-0BA4FB19AA15}"/>
              </a:ext>
            </a:extLst>
          </p:cNvPr>
          <p:cNvCxnSpPr>
            <a:cxnSpLocks/>
          </p:cNvCxnSpPr>
          <p:nvPr/>
        </p:nvCxnSpPr>
        <p:spPr>
          <a:xfrm>
            <a:off x="1489402" y="744794"/>
            <a:ext cx="7256207" cy="0"/>
          </a:xfrm>
          <a:prstGeom prst="line">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38" name="任意多边形: 形状 37">
            <a:extLst>
              <a:ext uri="{FF2B5EF4-FFF2-40B4-BE49-F238E27FC236}">
                <a16:creationId xmlns:a16="http://schemas.microsoft.com/office/drawing/2014/main" id="{121219CF-7D58-4A2B-A4C4-B5326F9CFE09}"/>
              </a:ext>
            </a:extLst>
          </p:cNvPr>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5E846D39-B300-4DD0-879A-D599F81391E2}"/>
              </a:ext>
            </a:extLst>
          </p:cNvPr>
          <p:cNvGrpSpPr/>
          <p:nvPr/>
        </p:nvGrpSpPr>
        <p:grpSpPr>
          <a:xfrm>
            <a:off x="794300" y="896063"/>
            <a:ext cx="949367" cy="261931"/>
            <a:chOff x="4081294" y="3961252"/>
            <a:chExt cx="2278229" cy="615647"/>
          </a:xfrm>
        </p:grpSpPr>
        <p:sp>
          <p:nvSpPr>
            <p:cNvPr id="25" name="Rounded Rectangle 43">
              <a:extLst>
                <a:ext uri="{FF2B5EF4-FFF2-40B4-BE49-F238E27FC236}">
                  <a16:creationId xmlns:a16="http://schemas.microsoft.com/office/drawing/2014/main" id="{0D29A195-C400-4082-B4BF-BCEEF9A6A24B}"/>
                </a:ext>
              </a:extLst>
            </p:cNvPr>
            <p:cNvSpPr/>
            <p:nvPr/>
          </p:nvSpPr>
          <p:spPr>
            <a:xfrm>
              <a:off x="4081294" y="3961259"/>
              <a:ext cx="2230265" cy="557566"/>
            </a:xfrm>
            <a:prstGeom prst="roundRect">
              <a:avLst>
                <a:gd name="adj" fmla="val 46832"/>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p>
          </p:txBody>
        </p:sp>
        <p:sp>
          <p:nvSpPr>
            <p:cNvPr id="26" name="TextBox 52">
              <a:extLst>
                <a:ext uri="{FF2B5EF4-FFF2-40B4-BE49-F238E27FC236}">
                  <a16:creationId xmlns:a16="http://schemas.microsoft.com/office/drawing/2014/main" id="{63EB6070-2596-41A9-A2F4-502D179CA9AF}"/>
                </a:ext>
              </a:extLst>
            </p:cNvPr>
            <p:cNvSpPr txBox="1"/>
            <p:nvPr/>
          </p:nvSpPr>
          <p:spPr>
            <a:xfrm>
              <a:off x="4354086" y="3961252"/>
              <a:ext cx="2005437" cy="615647"/>
            </a:xfrm>
            <a:prstGeom prst="rect">
              <a:avLst/>
            </a:prstGeom>
            <a:noFill/>
          </p:spPr>
          <p:txBody>
            <a:bodyPr wrap="square" rtlCol="0">
              <a:spAutoFit/>
            </a:bodyPr>
            <a:lstStyle/>
            <a:p>
              <a:r>
                <a:rPr lang="zh-CN" altLang="en-US" sz="1102" dirty="0">
                  <a:solidFill>
                    <a:schemeClr val="bg1"/>
                  </a:solidFill>
                  <a:latin typeface="思源黑体 CN Medium" pitchFamily="34" charset="-122"/>
                  <a:ea typeface="思源黑体 CN Medium" pitchFamily="34" charset="-122"/>
                </a:rPr>
                <a:t>区域生长</a:t>
              </a:r>
              <a:endParaRPr lang="id-ID" altLang="zh-CN" sz="1102" dirty="0">
                <a:solidFill>
                  <a:schemeClr val="bg1"/>
                </a:solidFill>
                <a:latin typeface="思源黑体 CN Medium" pitchFamily="34" charset="-122"/>
                <a:ea typeface="思源黑体 CN Medium" pitchFamily="34" charset="-122"/>
              </a:endParaRPr>
            </a:p>
          </p:txBody>
        </p:sp>
      </p:grpSp>
      <p:grpSp>
        <p:nvGrpSpPr>
          <p:cNvPr id="30" name="组合 29">
            <a:extLst>
              <a:ext uri="{FF2B5EF4-FFF2-40B4-BE49-F238E27FC236}">
                <a16:creationId xmlns:a16="http://schemas.microsoft.com/office/drawing/2014/main" id="{5E846D39-B300-4DD0-879A-D599F81391E2}"/>
              </a:ext>
            </a:extLst>
          </p:cNvPr>
          <p:cNvGrpSpPr/>
          <p:nvPr/>
        </p:nvGrpSpPr>
        <p:grpSpPr>
          <a:xfrm>
            <a:off x="5693454" y="1122725"/>
            <a:ext cx="929380" cy="261931"/>
            <a:chOff x="4081294" y="3903178"/>
            <a:chExt cx="2230265" cy="615648"/>
          </a:xfrm>
        </p:grpSpPr>
        <p:sp>
          <p:nvSpPr>
            <p:cNvPr id="34" name="Rounded Rectangle 43">
              <a:extLst>
                <a:ext uri="{FF2B5EF4-FFF2-40B4-BE49-F238E27FC236}">
                  <a16:creationId xmlns:a16="http://schemas.microsoft.com/office/drawing/2014/main" id="{0D29A195-C400-4082-B4BF-BCEEF9A6A24B}"/>
                </a:ext>
              </a:extLst>
            </p:cNvPr>
            <p:cNvSpPr/>
            <p:nvPr/>
          </p:nvSpPr>
          <p:spPr>
            <a:xfrm>
              <a:off x="4081294" y="3961259"/>
              <a:ext cx="2230265" cy="557566"/>
            </a:xfrm>
            <a:prstGeom prst="roundRect">
              <a:avLst>
                <a:gd name="adj" fmla="val 46832"/>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p>
          </p:txBody>
        </p:sp>
        <p:sp>
          <p:nvSpPr>
            <p:cNvPr id="35" name="TextBox 52">
              <a:extLst>
                <a:ext uri="{FF2B5EF4-FFF2-40B4-BE49-F238E27FC236}">
                  <a16:creationId xmlns:a16="http://schemas.microsoft.com/office/drawing/2014/main" id="{63EB6070-2596-41A9-A2F4-502D179CA9AF}"/>
                </a:ext>
              </a:extLst>
            </p:cNvPr>
            <p:cNvSpPr txBox="1"/>
            <p:nvPr/>
          </p:nvSpPr>
          <p:spPr>
            <a:xfrm>
              <a:off x="4250470" y="3903178"/>
              <a:ext cx="1891910" cy="615648"/>
            </a:xfrm>
            <a:prstGeom prst="rect">
              <a:avLst/>
            </a:prstGeom>
            <a:noFill/>
          </p:spPr>
          <p:txBody>
            <a:bodyPr wrap="square" rtlCol="0">
              <a:spAutoFit/>
            </a:bodyPr>
            <a:lstStyle/>
            <a:p>
              <a:pPr algn="ctr"/>
              <a:r>
                <a:rPr lang="zh-CN" altLang="en-US" sz="1102" dirty="0">
                  <a:solidFill>
                    <a:schemeClr val="bg1"/>
                  </a:solidFill>
                  <a:latin typeface="思源黑体 CN Medium" pitchFamily="34" charset="-122"/>
                  <a:ea typeface="思源黑体 CN Medium" pitchFamily="34" charset="-122"/>
                </a:rPr>
                <a:t>网上社群</a:t>
              </a:r>
              <a:endParaRPr lang="id-ID" altLang="zh-CN" sz="1102" dirty="0">
                <a:solidFill>
                  <a:schemeClr val="bg1"/>
                </a:solidFill>
                <a:latin typeface="思源黑体 CN Medium" pitchFamily="34" charset="-122"/>
                <a:ea typeface="思源黑体 CN Medium" pitchFamily="34" charset="-122"/>
              </a:endParaRPr>
            </a:p>
          </p:txBody>
        </p:sp>
      </p:grpSp>
      <p:pic>
        <p:nvPicPr>
          <p:cNvPr id="14" name="图片 13">
            <a:extLst>
              <a:ext uri="{FF2B5EF4-FFF2-40B4-BE49-F238E27FC236}">
                <a16:creationId xmlns:a16="http://schemas.microsoft.com/office/drawing/2014/main" id="{82B2368B-475B-4F38-A3A3-FF0FCD07C64F}"/>
              </a:ext>
            </a:extLst>
          </p:cNvPr>
          <p:cNvPicPr>
            <a:picLocks noChangeAspect="1"/>
          </p:cNvPicPr>
          <p:nvPr/>
        </p:nvPicPr>
        <p:blipFill>
          <a:blip r:embed="rId3"/>
          <a:stretch>
            <a:fillRect/>
          </a:stretch>
        </p:blipFill>
        <p:spPr>
          <a:xfrm>
            <a:off x="3475897" y="1855707"/>
            <a:ext cx="5364491" cy="2304948"/>
          </a:xfrm>
          <a:prstGeom prst="rect">
            <a:avLst/>
          </a:prstGeom>
        </p:spPr>
      </p:pic>
      <p:sp>
        <p:nvSpPr>
          <p:cNvPr id="15" name="Rectangle 19">
            <a:extLst>
              <a:ext uri="{FF2B5EF4-FFF2-40B4-BE49-F238E27FC236}">
                <a16:creationId xmlns:a16="http://schemas.microsoft.com/office/drawing/2014/main" id="{710B63E3-4B15-4253-81E8-71EA2D232D5D}"/>
              </a:ext>
            </a:extLst>
          </p:cNvPr>
          <p:cNvSpPr/>
          <p:nvPr/>
        </p:nvSpPr>
        <p:spPr>
          <a:xfrm>
            <a:off x="5841636" y="4581103"/>
            <a:ext cx="2650330" cy="216491"/>
          </a:xfrm>
          <a:prstGeom prst="rect">
            <a:avLst/>
          </a:prstGeom>
        </p:spPr>
        <p:txBody>
          <a:bodyPr wrap="square" lIns="36470" tIns="18235" rIns="36470" bIns="18235">
            <a:spAutoFit/>
          </a:bodyPr>
          <a:lstStyle/>
          <a:p>
            <a:pPr>
              <a:lnSpc>
                <a:spcPct val="150000"/>
              </a:lnSpc>
            </a:pPr>
            <a:r>
              <a:rPr lang="zh-CN" altLang="en-US" sz="882" dirty="0">
                <a:solidFill>
                  <a:schemeClr val="bg1">
                    <a:lumMod val="50000"/>
                  </a:schemeClr>
                </a:solidFill>
                <a:latin typeface="微软雅黑" pitchFamily="34" charset="-122"/>
                <a:ea typeface="微软雅黑" pitchFamily="34" charset="-122"/>
              </a:rPr>
              <a:t>最终我们使用一些其他的方式解决了这个问题</a:t>
            </a:r>
            <a:r>
              <a:rPr lang="en-US" altLang="zh-CN" sz="882" dirty="0">
                <a:solidFill>
                  <a:schemeClr val="bg1">
                    <a:lumMod val="50000"/>
                  </a:schemeClr>
                </a:solidFill>
                <a:latin typeface="微软雅黑" pitchFamily="34" charset="-122"/>
                <a:ea typeface="微软雅黑" pitchFamily="34" charset="-122"/>
              </a:rPr>
              <a:t>……</a:t>
            </a:r>
          </a:p>
        </p:txBody>
      </p:sp>
    </p:spTree>
    <p:extLst>
      <p:ext uri="{BB962C8B-B14F-4D97-AF65-F5344CB8AC3E}">
        <p14:creationId xmlns:p14="http://schemas.microsoft.com/office/powerpoint/2010/main" val="93797237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1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400" fill="hold"/>
                                        <p:tgtEl>
                                          <p:spTgt spid="32"/>
                                        </p:tgtEl>
                                        <p:attrNameLst>
                                          <p:attrName>ppt_x</p:attrName>
                                        </p:attrNameLst>
                                      </p:cBhvr>
                                      <p:tavLst>
                                        <p:tav tm="0">
                                          <p:val>
                                            <p:strVal val="0-#ppt_w/2"/>
                                          </p:val>
                                        </p:tav>
                                        <p:tav tm="100000">
                                          <p:val>
                                            <p:strVal val="#ppt_x"/>
                                          </p:val>
                                        </p:tav>
                                      </p:tavLst>
                                    </p:anim>
                                    <p:anim calcmode="lin" valueType="num">
                                      <p:cBhvr additive="base">
                                        <p:cTn id="15" dur="400" fill="hold"/>
                                        <p:tgtEl>
                                          <p:spTgt spid="32"/>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iterate type="wd">
                                    <p:tmPct val="10000"/>
                                  </p:iterate>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400" fill="hold"/>
                                        <p:tgtEl>
                                          <p:spTgt spid="31"/>
                                        </p:tgtEl>
                                        <p:attrNameLst>
                                          <p:attrName>ppt_x</p:attrName>
                                        </p:attrNameLst>
                                      </p:cBhvr>
                                      <p:tavLst>
                                        <p:tav tm="0">
                                          <p:val>
                                            <p:strVal val="0-#ppt_w/2"/>
                                          </p:val>
                                        </p:tav>
                                        <p:tav tm="100000">
                                          <p:val>
                                            <p:strVal val="#ppt_x"/>
                                          </p:val>
                                        </p:tav>
                                      </p:tavLst>
                                    </p:anim>
                                    <p:anim calcmode="lin" valueType="num">
                                      <p:cBhvr additive="base">
                                        <p:cTn id="20" dur="400" fill="hold"/>
                                        <p:tgtEl>
                                          <p:spTgt spid="31"/>
                                        </p:tgtEl>
                                        <p:attrNameLst>
                                          <p:attrName>ppt_y</p:attrName>
                                        </p:attrNameLst>
                                      </p:cBhvr>
                                      <p:tavLst>
                                        <p:tav tm="0">
                                          <p:val>
                                            <p:strVal val="#ppt_y"/>
                                          </p:val>
                                        </p:tav>
                                        <p:tav tm="100000">
                                          <p:val>
                                            <p:strVal val="#ppt_y"/>
                                          </p:val>
                                        </p:tav>
                                      </p:tavLst>
                                    </p:anim>
                                  </p:childTnLst>
                                </p:cTn>
                              </p:par>
                            </p:childTnLst>
                          </p:cTn>
                        </p:par>
                        <p:par>
                          <p:cTn id="21" fill="hold">
                            <p:stCondLst>
                              <p:cond delay="980"/>
                            </p:stCondLst>
                            <p:childTnLst>
                              <p:par>
                                <p:cTn id="22" presetID="1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p:tgtEl>
                                          <p:spTgt spid="10"/>
                                        </p:tgtEl>
                                        <p:attrNameLst>
                                          <p:attrName>ppt_y</p:attrName>
                                        </p:attrNameLst>
                                      </p:cBhvr>
                                      <p:tavLst>
                                        <p:tav tm="0">
                                          <p:val>
                                            <p:strVal val="#ppt_y+#ppt_h*1.125000"/>
                                          </p:val>
                                        </p:tav>
                                        <p:tav tm="100000">
                                          <p:val>
                                            <p:strVal val="#ppt_y"/>
                                          </p:val>
                                        </p:tav>
                                      </p:tavLst>
                                    </p:anim>
                                    <p:animEffect transition="in" filter="wipe(up)">
                                      <p:cBhvr>
                                        <p:cTn id="25" dur="500"/>
                                        <p:tgtEl>
                                          <p:spTgt spid="10"/>
                                        </p:tgtEl>
                                      </p:cBhvr>
                                    </p:animEffect>
                                  </p:childTnLst>
                                </p:cTn>
                              </p:par>
                            </p:childTnLst>
                          </p:cTn>
                        </p:par>
                        <p:par>
                          <p:cTn id="26" fill="hold">
                            <p:stCondLst>
                              <p:cond delay="1480"/>
                            </p:stCondLst>
                            <p:childTnLst>
                              <p:par>
                                <p:cTn id="27" presetID="14" presetClass="entr" presetSubtype="10"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randombar(horizontal)">
                                      <p:cBhvr>
                                        <p:cTn id="29" dur="500"/>
                                        <p:tgtEl>
                                          <p:spTgt spid="24"/>
                                        </p:tgtEl>
                                      </p:cBhvr>
                                    </p:animEffect>
                                  </p:childTnLst>
                                </p:cTn>
                              </p:par>
                            </p:childTnLst>
                          </p:cTn>
                        </p:par>
                        <p:par>
                          <p:cTn id="30" fill="hold">
                            <p:stCondLst>
                              <p:cond delay="1980"/>
                            </p:stCondLst>
                            <p:childTnLst>
                              <p:par>
                                <p:cTn id="31" presetID="14" presetClass="entr" presetSubtype="10"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randombar(horizontal)">
                                      <p:cBhvr>
                                        <p:cTn id="33" dur="500"/>
                                        <p:tgtEl>
                                          <p:spTgt spid="30"/>
                                        </p:tgtEl>
                                      </p:cBhvr>
                                    </p:animEffect>
                                  </p:childTnLst>
                                </p:cTn>
                              </p:par>
                            </p:childTnLst>
                          </p:cTn>
                        </p:par>
                        <p:par>
                          <p:cTn id="34" fill="hold">
                            <p:stCondLst>
                              <p:cond delay="2480"/>
                            </p:stCondLst>
                            <p:childTnLst>
                              <p:par>
                                <p:cTn id="35" presetID="12" presetClass="entr" presetSubtype="4"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p:tgtEl>
                                          <p:spTgt spid="15"/>
                                        </p:tgtEl>
                                        <p:attrNameLst>
                                          <p:attrName>ppt_y</p:attrName>
                                        </p:attrNameLst>
                                      </p:cBhvr>
                                      <p:tavLst>
                                        <p:tav tm="0">
                                          <p:val>
                                            <p:strVal val="#ppt_y+#ppt_h*1.125000"/>
                                          </p:val>
                                        </p:tav>
                                        <p:tav tm="100000">
                                          <p:val>
                                            <p:strVal val="#ppt_y"/>
                                          </p:val>
                                        </p:tav>
                                      </p:tavLst>
                                    </p:anim>
                                    <p:animEffect transition="in" filter="wipe(up)">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1" grpId="0"/>
      <p:bldP spid="32" grpId="0" animBg="1"/>
      <p:bldP spid="38" grpId="0" animBg="1"/>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9">
            <a:extLst>
              <a:ext uri="{FF2B5EF4-FFF2-40B4-BE49-F238E27FC236}">
                <a16:creationId xmlns:a16="http://schemas.microsoft.com/office/drawing/2014/main" id="{DBDF0D2E-9BB9-4724-9CE8-881B24B9159A}"/>
              </a:ext>
            </a:extLst>
          </p:cNvPr>
          <p:cNvSpPr/>
          <p:nvPr/>
        </p:nvSpPr>
        <p:spPr>
          <a:xfrm>
            <a:off x="794300" y="1238348"/>
            <a:ext cx="1784594" cy="827427"/>
          </a:xfrm>
          <a:prstGeom prst="rect">
            <a:avLst/>
          </a:prstGeom>
        </p:spPr>
        <p:txBody>
          <a:bodyPr wrap="square" lIns="36470" tIns="18235" rIns="36470" bIns="18235">
            <a:spAutoFit/>
          </a:bodyPr>
          <a:lstStyle/>
          <a:p>
            <a:pPr>
              <a:lnSpc>
                <a:spcPct val="150000"/>
              </a:lnSpc>
            </a:pPr>
            <a:r>
              <a:rPr lang="zh-CN" altLang="en-US" sz="882" dirty="0">
                <a:solidFill>
                  <a:schemeClr val="bg1">
                    <a:lumMod val="50000"/>
                  </a:schemeClr>
                </a:solidFill>
                <a:latin typeface="微软雅黑" pitchFamily="34" charset="-122"/>
                <a:ea typeface="微软雅黑" pitchFamily="34" charset="-122"/>
              </a:rPr>
              <a:t>最终我们的解决方案是：新建窗口重新绘制待处理图片，即解决了原问题，也便于用户选取并处理后进行图片对比。</a:t>
            </a:r>
            <a:endParaRPr lang="en-US" altLang="zh-CN" sz="882" dirty="0">
              <a:solidFill>
                <a:schemeClr val="bg1">
                  <a:lumMod val="50000"/>
                </a:schemeClr>
              </a:solidFill>
              <a:latin typeface="微软雅黑" pitchFamily="34" charset="-122"/>
              <a:ea typeface="微软雅黑" pitchFamily="34" charset="-122"/>
            </a:endParaRPr>
          </a:p>
        </p:txBody>
      </p:sp>
      <p:sp>
        <p:nvSpPr>
          <p:cNvPr id="31" name="TextBox 20">
            <a:extLst>
              <a:ext uri="{FF2B5EF4-FFF2-40B4-BE49-F238E27FC236}">
                <a16:creationId xmlns:a16="http://schemas.microsoft.com/office/drawing/2014/main" id="{B7A94F03-CA4A-45FF-9A31-E0C7D01D35AB}"/>
              </a:ext>
            </a:extLst>
          </p:cNvPr>
          <p:cNvSpPr txBox="1"/>
          <p:nvPr/>
        </p:nvSpPr>
        <p:spPr>
          <a:xfrm>
            <a:off x="907976" y="292747"/>
            <a:ext cx="2656755" cy="461665"/>
          </a:xfrm>
          <a:prstGeom prst="rect">
            <a:avLst/>
          </a:prstGeom>
          <a:noFill/>
        </p:spPr>
        <p:txBody>
          <a:bodyPr wrap="square" rtlCol="0">
            <a:spAutoFit/>
          </a:bodyPr>
          <a:lstStyle/>
          <a:p>
            <a:r>
              <a:rPr lang="zh-CN" altLang="en-US" sz="2400" b="1" dirty="0">
                <a:latin typeface="Agency FB" panose="020B0503020202020204" pitchFamily="34" charset="0"/>
              </a:rPr>
              <a:t>界面亮点功能</a:t>
            </a:r>
          </a:p>
        </p:txBody>
      </p:sp>
      <p:sp>
        <p:nvSpPr>
          <p:cNvPr id="32" name="矩形 31">
            <a:extLst>
              <a:ext uri="{FF2B5EF4-FFF2-40B4-BE49-F238E27FC236}">
                <a16:creationId xmlns:a16="http://schemas.microsoft.com/office/drawing/2014/main" id="{5276257D-2914-43D7-8600-89915A0532FB}"/>
              </a:ext>
            </a:extLst>
          </p:cNvPr>
          <p:cNvSpPr/>
          <p:nvPr/>
        </p:nvSpPr>
        <p:spPr>
          <a:xfrm>
            <a:off x="398206" y="317090"/>
            <a:ext cx="580488" cy="297273"/>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gency FB" panose="020B0503020202020204" pitchFamily="34" charset="0"/>
              </a:rPr>
              <a:t>03</a:t>
            </a:r>
            <a:endParaRPr lang="zh-CN" altLang="en-US" sz="2400" dirty="0">
              <a:latin typeface="Agency FB" panose="020B0503020202020204" pitchFamily="34" charset="0"/>
            </a:endParaRPr>
          </a:p>
        </p:txBody>
      </p:sp>
      <p:cxnSp>
        <p:nvCxnSpPr>
          <p:cNvPr id="33" name="直接连接符 32">
            <a:extLst>
              <a:ext uri="{FF2B5EF4-FFF2-40B4-BE49-F238E27FC236}">
                <a16:creationId xmlns:a16="http://schemas.microsoft.com/office/drawing/2014/main" id="{0548DA11-A247-4FC5-93CD-0BA4FB19AA15}"/>
              </a:ext>
            </a:extLst>
          </p:cNvPr>
          <p:cNvCxnSpPr>
            <a:cxnSpLocks/>
          </p:cNvCxnSpPr>
          <p:nvPr/>
        </p:nvCxnSpPr>
        <p:spPr>
          <a:xfrm>
            <a:off x="1489402" y="744794"/>
            <a:ext cx="7256207" cy="0"/>
          </a:xfrm>
          <a:prstGeom prst="line">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38" name="任意多边形: 形状 37">
            <a:extLst>
              <a:ext uri="{FF2B5EF4-FFF2-40B4-BE49-F238E27FC236}">
                <a16:creationId xmlns:a16="http://schemas.microsoft.com/office/drawing/2014/main" id="{121219CF-7D58-4A2B-A4C4-B5326F9CFE09}"/>
              </a:ext>
            </a:extLst>
          </p:cNvPr>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5E846D39-B300-4DD0-879A-D599F81391E2}"/>
              </a:ext>
            </a:extLst>
          </p:cNvPr>
          <p:cNvGrpSpPr/>
          <p:nvPr/>
        </p:nvGrpSpPr>
        <p:grpSpPr>
          <a:xfrm>
            <a:off x="794300" y="896063"/>
            <a:ext cx="949367" cy="261931"/>
            <a:chOff x="4081294" y="3961252"/>
            <a:chExt cx="2278229" cy="615647"/>
          </a:xfrm>
        </p:grpSpPr>
        <p:sp>
          <p:nvSpPr>
            <p:cNvPr id="25" name="Rounded Rectangle 43">
              <a:extLst>
                <a:ext uri="{FF2B5EF4-FFF2-40B4-BE49-F238E27FC236}">
                  <a16:creationId xmlns:a16="http://schemas.microsoft.com/office/drawing/2014/main" id="{0D29A195-C400-4082-B4BF-BCEEF9A6A24B}"/>
                </a:ext>
              </a:extLst>
            </p:cNvPr>
            <p:cNvSpPr/>
            <p:nvPr/>
          </p:nvSpPr>
          <p:spPr>
            <a:xfrm>
              <a:off x="4081294" y="3961259"/>
              <a:ext cx="2230265" cy="557566"/>
            </a:xfrm>
            <a:prstGeom prst="roundRect">
              <a:avLst>
                <a:gd name="adj" fmla="val 46832"/>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p>
          </p:txBody>
        </p:sp>
        <p:sp>
          <p:nvSpPr>
            <p:cNvPr id="26" name="TextBox 52">
              <a:extLst>
                <a:ext uri="{FF2B5EF4-FFF2-40B4-BE49-F238E27FC236}">
                  <a16:creationId xmlns:a16="http://schemas.microsoft.com/office/drawing/2014/main" id="{63EB6070-2596-41A9-A2F4-502D179CA9AF}"/>
                </a:ext>
              </a:extLst>
            </p:cNvPr>
            <p:cNvSpPr txBox="1"/>
            <p:nvPr/>
          </p:nvSpPr>
          <p:spPr>
            <a:xfrm>
              <a:off x="4354086" y="3961252"/>
              <a:ext cx="2005437" cy="615647"/>
            </a:xfrm>
            <a:prstGeom prst="rect">
              <a:avLst/>
            </a:prstGeom>
            <a:noFill/>
          </p:spPr>
          <p:txBody>
            <a:bodyPr wrap="square" rtlCol="0">
              <a:spAutoFit/>
            </a:bodyPr>
            <a:lstStyle/>
            <a:p>
              <a:r>
                <a:rPr lang="zh-CN" altLang="en-US" sz="1102" dirty="0">
                  <a:solidFill>
                    <a:schemeClr val="bg1"/>
                  </a:solidFill>
                  <a:latin typeface="思源黑体 CN Medium" pitchFamily="34" charset="-122"/>
                  <a:ea typeface="思源黑体 CN Medium" pitchFamily="34" charset="-122"/>
                </a:rPr>
                <a:t>界面设计</a:t>
              </a:r>
              <a:endParaRPr lang="id-ID" altLang="zh-CN" sz="1102" dirty="0">
                <a:solidFill>
                  <a:schemeClr val="bg1"/>
                </a:solidFill>
                <a:latin typeface="思源黑体 CN Medium" pitchFamily="34" charset="-122"/>
                <a:ea typeface="思源黑体 CN Medium" pitchFamily="34" charset="-122"/>
              </a:endParaRPr>
            </a:p>
          </p:txBody>
        </p:sp>
      </p:grpSp>
      <p:grpSp>
        <p:nvGrpSpPr>
          <p:cNvPr id="30" name="组合 29">
            <a:extLst>
              <a:ext uri="{FF2B5EF4-FFF2-40B4-BE49-F238E27FC236}">
                <a16:creationId xmlns:a16="http://schemas.microsoft.com/office/drawing/2014/main" id="{5E846D39-B300-4DD0-879A-D599F81391E2}"/>
              </a:ext>
            </a:extLst>
          </p:cNvPr>
          <p:cNvGrpSpPr/>
          <p:nvPr/>
        </p:nvGrpSpPr>
        <p:grpSpPr>
          <a:xfrm>
            <a:off x="5693454" y="1122725"/>
            <a:ext cx="929380" cy="261931"/>
            <a:chOff x="4081294" y="3903185"/>
            <a:chExt cx="2230265" cy="615649"/>
          </a:xfrm>
        </p:grpSpPr>
        <p:sp>
          <p:nvSpPr>
            <p:cNvPr id="34" name="Rounded Rectangle 43">
              <a:extLst>
                <a:ext uri="{FF2B5EF4-FFF2-40B4-BE49-F238E27FC236}">
                  <a16:creationId xmlns:a16="http://schemas.microsoft.com/office/drawing/2014/main" id="{0D29A195-C400-4082-B4BF-BCEEF9A6A24B}"/>
                </a:ext>
              </a:extLst>
            </p:cNvPr>
            <p:cNvSpPr/>
            <p:nvPr/>
          </p:nvSpPr>
          <p:spPr>
            <a:xfrm>
              <a:off x="4081294" y="3961259"/>
              <a:ext cx="2230265" cy="557566"/>
            </a:xfrm>
            <a:prstGeom prst="roundRect">
              <a:avLst>
                <a:gd name="adj" fmla="val 46832"/>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p>
          </p:txBody>
        </p:sp>
        <p:sp>
          <p:nvSpPr>
            <p:cNvPr id="35" name="TextBox 52">
              <a:extLst>
                <a:ext uri="{FF2B5EF4-FFF2-40B4-BE49-F238E27FC236}">
                  <a16:creationId xmlns:a16="http://schemas.microsoft.com/office/drawing/2014/main" id="{63EB6070-2596-41A9-A2F4-502D179CA9AF}"/>
                </a:ext>
              </a:extLst>
            </p:cNvPr>
            <p:cNvSpPr txBox="1"/>
            <p:nvPr/>
          </p:nvSpPr>
          <p:spPr>
            <a:xfrm>
              <a:off x="4250470" y="3903185"/>
              <a:ext cx="1891910" cy="615649"/>
            </a:xfrm>
            <a:prstGeom prst="rect">
              <a:avLst/>
            </a:prstGeom>
            <a:noFill/>
          </p:spPr>
          <p:txBody>
            <a:bodyPr wrap="square" rtlCol="0">
              <a:spAutoFit/>
            </a:bodyPr>
            <a:lstStyle/>
            <a:p>
              <a:pPr algn="ctr"/>
              <a:r>
                <a:rPr lang="zh-CN" altLang="en-US" sz="1102" dirty="0">
                  <a:solidFill>
                    <a:schemeClr val="bg1"/>
                  </a:solidFill>
                  <a:latin typeface="思源黑体 CN Medium" pitchFamily="34" charset="-122"/>
                  <a:ea typeface="思源黑体 CN Medium" pitchFamily="34" charset="-122"/>
                </a:rPr>
                <a:t>功能实现</a:t>
              </a:r>
              <a:endParaRPr lang="id-ID" altLang="zh-CN" sz="1102" dirty="0">
                <a:solidFill>
                  <a:schemeClr val="bg1"/>
                </a:solidFill>
                <a:latin typeface="思源黑体 CN Medium" pitchFamily="34" charset="-122"/>
                <a:ea typeface="思源黑体 CN Medium" pitchFamily="34" charset="-122"/>
              </a:endParaRPr>
            </a:p>
          </p:txBody>
        </p:sp>
      </p:grpSp>
      <p:pic>
        <p:nvPicPr>
          <p:cNvPr id="14" name="图片 13">
            <a:extLst>
              <a:ext uri="{FF2B5EF4-FFF2-40B4-BE49-F238E27FC236}">
                <a16:creationId xmlns:a16="http://schemas.microsoft.com/office/drawing/2014/main" id="{5A6288B9-0CCB-45CB-B593-5522D3AAC2EE}"/>
              </a:ext>
            </a:extLst>
          </p:cNvPr>
          <p:cNvPicPr>
            <a:picLocks noChangeAspect="1"/>
          </p:cNvPicPr>
          <p:nvPr/>
        </p:nvPicPr>
        <p:blipFill>
          <a:blip r:embed="rId3"/>
          <a:stretch>
            <a:fillRect/>
          </a:stretch>
        </p:blipFill>
        <p:spPr>
          <a:xfrm>
            <a:off x="3650516" y="1787297"/>
            <a:ext cx="5095093" cy="2938182"/>
          </a:xfrm>
          <a:prstGeom prst="rect">
            <a:avLst/>
          </a:prstGeom>
        </p:spPr>
      </p:pic>
    </p:spTree>
    <p:extLst>
      <p:ext uri="{BB962C8B-B14F-4D97-AF65-F5344CB8AC3E}">
        <p14:creationId xmlns:p14="http://schemas.microsoft.com/office/powerpoint/2010/main" val="198159608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1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400" fill="hold"/>
                                        <p:tgtEl>
                                          <p:spTgt spid="32"/>
                                        </p:tgtEl>
                                        <p:attrNameLst>
                                          <p:attrName>ppt_x</p:attrName>
                                        </p:attrNameLst>
                                      </p:cBhvr>
                                      <p:tavLst>
                                        <p:tav tm="0">
                                          <p:val>
                                            <p:strVal val="0-#ppt_w/2"/>
                                          </p:val>
                                        </p:tav>
                                        <p:tav tm="100000">
                                          <p:val>
                                            <p:strVal val="#ppt_x"/>
                                          </p:val>
                                        </p:tav>
                                      </p:tavLst>
                                    </p:anim>
                                    <p:anim calcmode="lin" valueType="num">
                                      <p:cBhvr additive="base">
                                        <p:cTn id="15" dur="400" fill="hold"/>
                                        <p:tgtEl>
                                          <p:spTgt spid="32"/>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iterate type="wd">
                                    <p:tmPct val="10000"/>
                                  </p:iterate>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400" fill="hold"/>
                                        <p:tgtEl>
                                          <p:spTgt spid="31"/>
                                        </p:tgtEl>
                                        <p:attrNameLst>
                                          <p:attrName>ppt_x</p:attrName>
                                        </p:attrNameLst>
                                      </p:cBhvr>
                                      <p:tavLst>
                                        <p:tav tm="0">
                                          <p:val>
                                            <p:strVal val="0-#ppt_w/2"/>
                                          </p:val>
                                        </p:tav>
                                        <p:tav tm="100000">
                                          <p:val>
                                            <p:strVal val="#ppt_x"/>
                                          </p:val>
                                        </p:tav>
                                      </p:tavLst>
                                    </p:anim>
                                    <p:anim calcmode="lin" valueType="num">
                                      <p:cBhvr additive="base">
                                        <p:cTn id="20" dur="400" fill="hold"/>
                                        <p:tgtEl>
                                          <p:spTgt spid="31"/>
                                        </p:tgtEl>
                                        <p:attrNameLst>
                                          <p:attrName>ppt_y</p:attrName>
                                        </p:attrNameLst>
                                      </p:cBhvr>
                                      <p:tavLst>
                                        <p:tav tm="0">
                                          <p:val>
                                            <p:strVal val="#ppt_y"/>
                                          </p:val>
                                        </p:tav>
                                        <p:tav tm="100000">
                                          <p:val>
                                            <p:strVal val="#ppt_y"/>
                                          </p:val>
                                        </p:tav>
                                      </p:tavLst>
                                    </p:anim>
                                  </p:childTnLst>
                                </p:cTn>
                              </p:par>
                            </p:childTnLst>
                          </p:cTn>
                        </p:par>
                        <p:par>
                          <p:cTn id="21" fill="hold">
                            <p:stCondLst>
                              <p:cond delay="980"/>
                            </p:stCondLst>
                            <p:childTnLst>
                              <p:par>
                                <p:cTn id="22" presetID="1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p:tgtEl>
                                          <p:spTgt spid="10"/>
                                        </p:tgtEl>
                                        <p:attrNameLst>
                                          <p:attrName>ppt_y</p:attrName>
                                        </p:attrNameLst>
                                      </p:cBhvr>
                                      <p:tavLst>
                                        <p:tav tm="0">
                                          <p:val>
                                            <p:strVal val="#ppt_y+#ppt_h*1.125000"/>
                                          </p:val>
                                        </p:tav>
                                        <p:tav tm="100000">
                                          <p:val>
                                            <p:strVal val="#ppt_y"/>
                                          </p:val>
                                        </p:tav>
                                      </p:tavLst>
                                    </p:anim>
                                    <p:animEffect transition="in" filter="wipe(up)">
                                      <p:cBhvr>
                                        <p:cTn id="25" dur="500"/>
                                        <p:tgtEl>
                                          <p:spTgt spid="10"/>
                                        </p:tgtEl>
                                      </p:cBhvr>
                                    </p:animEffect>
                                  </p:childTnLst>
                                </p:cTn>
                              </p:par>
                            </p:childTnLst>
                          </p:cTn>
                        </p:par>
                        <p:par>
                          <p:cTn id="26" fill="hold">
                            <p:stCondLst>
                              <p:cond delay="1480"/>
                            </p:stCondLst>
                            <p:childTnLst>
                              <p:par>
                                <p:cTn id="27" presetID="14" presetClass="entr" presetSubtype="10"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randombar(horizontal)">
                                      <p:cBhvr>
                                        <p:cTn id="29" dur="500"/>
                                        <p:tgtEl>
                                          <p:spTgt spid="24"/>
                                        </p:tgtEl>
                                      </p:cBhvr>
                                    </p:animEffect>
                                  </p:childTnLst>
                                </p:cTn>
                              </p:par>
                            </p:childTnLst>
                          </p:cTn>
                        </p:par>
                        <p:par>
                          <p:cTn id="30" fill="hold">
                            <p:stCondLst>
                              <p:cond delay="1980"/>
                            </p:stCondLst>
                            <p:childTnLst>
                              <p:par>
                                <p:cTn id="31" presetID="14" presetClass="entr" presetSubtype="10"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randombar(horizontal)">
                                      <p:cBhvr>
                                        <p:cTn id="3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1" grpId="0"/>
      <p:bldP spid="32" grpId="0" animBg="1"/>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9">
            <a:extLst>
              <a:ext uri="{FF2B5EF4-FFF2-40B4-BE49-F238E27FC236}">
                <a16:creationId xmlns:a16="http://schemas.microsoft.com/office/drawing/2014/main" id="{DBDF0D2E-9BB9-4724-9CE8-881B24B9159A}"/>
              </a:ext>
            </a:extLst>
          </p:cNvPr>
          <p:cNvSpPr/>
          <p:nvPr/>
        </p:nvSpPr>
        <p:spPr>
          <a:xfrm>
            <a:off x="794300" y="1238348"/>
            <a:ext cx="1784594" cy="623782"/>
          </a:xfrm>
          <a:prstGeom prst="rect">
            <a:avLst/>
          </a:prstGeom>
        </p:spPr>
        <p:txBody>
          <a:bodyPr wrap="square" lIns="36470" tIns="18235" rIns="36470" bIns="18235">
            <a:spAutoFit/>
          </a:bodyPr>
          <a:lstStyle/>
          <a:p>
            <a:pPr>
              <a:lnSpc>
                <a:spcPct val="150000"/>
              </a:lnSpc>
            </a:pPr>
            <a:r>
              <a:rPr lang="zh-CN" altLang="en-US" sz="882" dirty="0">
                <a:solidFill>
                  <a:schemeClr val="bg1">
                    <a:lumMod val="50000"/>
                  </a:schemeClr>
                </a:solidFill>
                <a:latin typeface="微软雅黑" pitchFamily="34" charset="-122"/>
                <a:ea typeface="微软雅黑" pitchFamily="34" charset="-122"/>
              </a:rPr>
              <a:t>在完成了整个项目之后，我们对项目进行了</a:t>
            </a:r>
            <a:r>
              <a:rPr lang="en-US" altLang="zh-CN" sz="882" dirty="0">
                <a:solidFill>
                  <a:schemeClr val="bg1">
                    <a:lumMod val="50000"/>
                  </a:schemeClr>
                </a:solidFill>
                <a:latin typeface="微软雅黑" pitchFamily="34" charset="-122"/>
                <a:ea typeface="微软雅黑" pitchFamily="34" charset="-122"/>
              </a:rPr>
              <a:t>exe</a:t>
            </a:r>
            <a:r>
              <a:rPr lang="zh-CN" altLang="en-US" sz="882" dirty="0">
                <a:solidFill>
                  <a:schemeClr val="bg1">
                    <a:lumMod val="50000"/>
                  </a:schemeClr>
                </a:solidFill>
                <a:latin typeface="微软雅黑" pitchFamily="34" charset="-122"/>
                <a:ea typeface="微软雅黑" pitchFamily="34" charset="-122"/>
              </a:rPr>
              <a:t>文件打包，最终生成了三个版本的可执行程序。</a:t>
            </a:r>
            <a:endParaRPr lang="en-US" altLang="zh-CN" sz="882" dirty="0">
              <a:solidFill>
                <a:schemeClr val="bg1">
                  <a:lumMod val="50000"/>
                </a:schemeClr>
              </a:solidFill>
              <a:latin typeface="微软雅黑" pitchFamily="34" charset="-122"/>
              <a:ea typeface="微软雅黑" pitchFamily="34" charset="-122"/>
            </a:endParaRPr>
          </a:p>
        </p:txBody>
      </p:sp>
      <p:sp>
        <p:nvSpPr>
          <p:cNvPr id="31" name="TextBox 20">
            <a:extLst>
              <a:ext uri="{FF2B5EF4-FFF2-40B4-BE49-F238E27FC236}">
                <a16:creationId xmlns:a16="http://schemas.microsoft.com/office/drawing/2014/main" id="{B7A94F03-CA4A-45FF-9A31-E0C7D01D35AB}"/>
              </a:ext>
            </a:extLst>
          </p:cNvPr>
          <p:cNvSpPr txBox="1"/>
          <p:nvPr/>
        </p:nvSpPr>
        <p:spPr>
          <a:xfrm>
            <a:off x="907976" y="292747"/>
            <a:ext cx="2656755" cy="461665"/>
          </a:xfrm>
          <a:prstGeom prst="rect">
            <a:avLst/>
          </a:prstGeom>
          <a:noFill/>
        </p:spPr>
        <p:txBody>
          <a:bodyPr wrap="square" rtlCol="0">
            <a:spAutoFit/>
          </a:bodyPr>
          <a:lstStyle/>
          <a:p>
            <a:r>
              <a:rPr lang="zh-CN" altLang="en-US" sz="2400" b="1" dirty="0">
                <a:latin typeface="Agency FB" panose="020B0503020202020204" pitchFamily="34" charset="0"/>
              </a:rPr>
              <a:t>软件打包</a:t>
            </a:r>
          </a:p>
        </p:txBody>
      </p:sp>
      <p:sp>
        <p:nvSpPr>
          <p:cNvPr id="32" name="矩形 31">
            <a:extLst>
              <a:ext uri="{FF2B5EF4-FFF2-40B4-BE49-F238E27FC236}">
                <a16:creationId xmlns:a16="http://schemas.microsoft.com/office/drawing/2014/main" id="{5276257D-2914-43D7-8600-89915A0532FB}"/>
              </a:ext>
            </a:extLst>
          </p:cNvPr>
          <p:cNvSpPr/>
          <p:nvPr/>
        </p:nvSpPr>
        <p:spPr>
          <a:xfrm>
            <a:off x="398206" y="317090"/>
            <a:ext cx="580488" cy="297273"/>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gency FB" panose="020B0503020202020204" pitchFamily="34" charset="0"/>
              </a:rPr>
              <a:t>03</a:t>
            </a:r>
            <a:endParaRPr lang="zh-CN" altLang="en-US" sz="2400" dirty="0">
              <a:latin typeface="Agency FB" panose="020B0503020202020204" pitchFamily="34" charset="0"/>
            </a:endParaRPr>
          </a:p>
        </p:txBody>
      </p:sp>
      <p:cxnSp>
        <p:nvCxnSpPr>
          <p:cNvPr id="33" name="直接连接符 32">
            <a:extLst>
              <a:ext uri="{FF2B5EF4-FFF2-40B4-BE49-F238E27FC236}">
                <a16:creationId xmlns:a16="http://schemas.microsoft.com/office/drawing/2014/main" id="{0548DA11-A247-4FC5-93CD-0BA4FB19AA15}"/>
              </a:ext>
            </a:extLst>
          </p:cNvPr>
          <p:cNvCxnSpPr>
            <a:cxnSpLocks/>
          </p:cNvCxnSpPr>
          <p:nvPr/>
        </p:nvCxnSpPr>
        <p:spPr>
          <a:xfrm>
            <a:off x="1489402" y="744794"/>
            <a:ext cx="7256207" cy="0"/>
          </a:xfrm>
          <a:prstGeom prst="line">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38" name="任意多边形: 形状 37">
            <a:extLst>
              <a:ext uri="{FF2B5EF4-FFF2-40B4-BE49-F238E27FC236}">
                <a16:creationId xmlns:a16="http://schemas.microsoft.com/office/drawing/2014/main" id="{121219CF-7D58-4A2B-A4C4-B5326F9CFE09}"/>
              </a:ext>
            </a:extLst>
          </p:cNvPr>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5E846D39-B300-4DD0-879A-D599F81391E2}"/>
              </a:ext>
            </a:extLst>
          </p:cNvPr>
          <p:cNvGrpSpPr/>
          <p:nvPr/>
        </p:nvGrpSpPr>
        <p:grpSpPr>
          <a:xfrm>
            <a:off x="794300" y="896063"/>
            <a:ext cx="949367" cy="261931"/>
            <a:chOff x="4081294" y="3961252"/>
            <a:chExt cx="2278229" cy="615647"/>
          </a:xfrm>
        </p:grpSpPr>
        <p:sp>
          <p:nvSpPr>
            <p:cNvPr id="25" name="Rounded Rectangle 43">
              <a:extLst>
                <a:ext uri="{FF2B5EF4-FFF2-40B4-BE49-F238E27FC236}">
                  <a16:creationId xmlns:a16="http://schemas.microsoft.com/office/drawing/2014/main" id="{0D29A195-C400-4082-B4BF-BCEEF9A6A24B}"/>
                </a:ext>
              </a:extLst>
            </p:cNvPr>
            <p:cNvSpPr/>
            <p:nvPr/>
          </p:nvSpPr>
          <p:spPr>
            <a:xfrm>
              <a:off x="4081294" y="3961259"/>
              <a:ext cx="2230265" cy="557566"/>
            </a:xfrm>
            <a:prstGeom prst="roundRect">
              <a:avLst>
                <a:gd name="adj" fmla="val 46832"/>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p>
          </p:txBody>
        </p:sp>
        <p:sp>
          <p:nvSpPr>
            <p:cNvPr id="26" name="TextBox 52">
              <a:extLst>
                <a:ext uri="{FF2B5EF4-FFF2-40B4-BE49-F238E27FC236}">
                  <a16:creationId xmlns:a16="http://schemas.microsoft.com/office/drawing/2014/main" id="{63EB6070-2596-41A9-A2F4-502D179CA9AF}"/>
                </a:ext>
              </a:extLst>
            </p:cNvPr>
            <p:cNvSpPr txBox="1"/>
            <p:nvPr/>
          </p:nvSpPr>
          <p:spPr>
            <a:xfrm>
              <a:off x="4354086" y="3961252"/>
              <a:ext cx="2005437" cy="615647"/>
            </a:xfrm>
            <a:prstGeom prst="rect">
              <a:avLst/>
            </a:prstGeom>
            <a:noFill/>
          </p:spPr>
          <p:txBody>
            <a:bodyPr wrap="square" rtlCol="0">
              <a:spAutoFit/>
            </a:bodyPr>
            <a:lstStyle/>
            <a:p>
              <a:r>
                <a:rPr lang="zh-CN" altLang="en-US" sz="1102" dirty="0">
                  <a:solidFill>
                    <a:schemeClr val="bg1"/>
                  </a:solidFill>
                  <a:latin typeface="思源黑体 CN Medium" pitchFamily="34" charset="-122"/>
                  <a:ea typeface="思源黑体 CN Medium" pitchFamily="34" charset="-122"/>
                </a:rPr>
                <a:t>打包方案</a:t>
              </a:r>
              <a:endParaRPr lang="id-ID" altLang="zh-CN" sz="1102" dirty="0">
                <a:solidFill>
                  <a:schemeClr val="bg1"/>
                </a:solidFill>
                <a:latin typeface="思源黑体 CN Medium" pitchFamily="34" charset="-122"/>
                <a:ea typeface="思源黑体 CN Medium" pitchFamily="34" charset="-122"/>
              </a:endParaRPr>
            </a:p>
          </p:txBody>
        </p:sp>
      </p:grpSp>
      <p:grpSp>
        <p:nvGrpSpPr>
          <p:cNvPr id="30" name="组合 29">
            <a:extLst>
              <a:ext uri="{FF2B5EF4-FFF2-40B4-BE49-F238E27FC236}">
                <a16:creationId xmlns:a16="http://schemas.microsoft.com/office/drawing/2014/main" id="{5E846D39-B300-4DD0-879A-D599F81391E2}"/>
              </a:ext>
            </a:extLst>
          </p:cNvPr>
          <p:cNvGrpSpPr/>
          <p:nvPr/>
        </p:nvGrpSpPr>
        <p:grpSpPr>
          <a:xfrm>
            <a:off x="5693454" y="1122725"/>
            <a:ext cx="929380" cy="261931"/>
            <a:chOff x="4081294" y="3903185"/>
            <a:chExt cx="2230265" cy="615649"/>
          </a:xfrm>
        </p:grpSpPr>
        <p:sp>
          <p:nvSpPr>
            <p:cNvPr id="34" name="Rounded Rectangle 43">
              <a:extLst>
                <a:ext uri="{FF2B5EF4-FFF2-40B4-BE49-F238E27FC236}">
                  <a16:creationId xmlns:a16="http://schemas.microsoft.com/office/drawing/2014/main" id="{0D29A195-C400-4082-B4BF-BCEEF9A6A24B}"/>
                </a:ext>
              </a:extLst>
            </p:cNvPr>
            <p:cNvSpPr/>
            <p:nvPr/>
          </p:nvSpPr>
          <p:spPr>
            <a:xfrm>
              <a:off x="4081294" y="3961259"/>
              <a:ext cx="2230265" cy="557566"/>
            </a:xfrm>
            <a:prstGeom prst="roundRect">
              <a:avLst>
                <a:gd name="adj" fmla="val 46832"/>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p>
          </p:txBody>
        </p:sp>
        <p:sp>
          <p:nvSpPr>
            <p:cNvPr id="35" name="TextBox 52">
              <a:extLst>
                <a:ext uri="{FF2B5EF4-FFF2-40B4-BE49-F238E27FC236}">
                  <a16:creationId xmlns:a16="http://schemas.microsoft.com/office/drawing/2014/main" id="{63EB6070-2596-41A9-A2F4-502D179CA9AF}"/>
                </a:ext>
              </a:extLst>
            </p:cNvPr>
            <p:cNvSpPr txBox="1"/>
            <p:nvPr/>
          </p:nvSpPr>
          <p:spPr>
            <a:xfrm>
              <a:off x="4250470" y="3903185"/>
              <a:ext cx="1891910" cy="615649"/>
            </a:xfrm>
            <a:prstGeom prst="rect">
              <a:avLst/>
            </a:prstGeom>
            <a:noFill/>
          </p:spPr>
          <p:txBody>
            <a:bodyPr wrap="square" rtlCol="0">
              <a:spAutoFit/>
            </a:bodyPr>
            <a:lstStyle/>
            <a:p>
              <a:pPr algn="ctr"/>
              <a:r>
                <a:rPr lang="zh-CN" altLang="en-US" sz="1102" dirty="0">
                  <a:solidFill>
                    <a:schemeClr val="bg1"/>
                  </a:solidFill>
                  <a:latin typeface="思源黑体 CN Medium" pitchFamily="34" charset="-122"/>
                  <a:ea typeface="思源黑体 CN Medium" pitchFamily="34" charset="-122"/>
                </a:rPr>
                <a:t>成品文件</a:t>
              </a:r>
              <a:endParaRPr lang="id-ID" altLang="zh-CN" sz="1102" dirty="0">
                <a:solidFill>
                  <a:schemeClr val="bg1"/>
                </a:solidFill>
                <a:latin typeface="思源黑体 CN Medium" pitchFamily="34" charset="-122"/>
                <a:ea typeface="思源黑体 CN Medium" pitchFamily="34" charset="-122"/>
              </a:endParaRPr>
            </a:p>
          </p:txBody>
        </p:sp>
      </p:grpSp>
      <p:pic>
        <p:nvPicPr>
          <p:cNvPr id="2" name="图片 1">
            <a:extLst>
              <a:ext uri="{FF2B5EF4-FFF2-40B4-BE49-F238E27FC236}">
                <a16:creationId xmlns:a16="http://schemas.microsoft.com/office/drawing/2014/main" id="{6259AF3C-B349-4E49-98C5-3F051E915C05}"/>
              </a:ext>
            </a:extLst>
          </p:cNvPr>
          <p:cNvPicPr>
            <a:picLocks noChangeAspect="1"/>
          </p:cNvPicPr>
          <p:nvPr/>
        </p:nvPicPr>
        <p:blipFill>
          <a:blip r:embed="rId3"/>
          <a:stretch>
            <a:fillRect/>
          </a:stretch>
        </p:blipFill>
        <p:spPr>
          <a:xfrm>
            <a:off x="4134768" y="2065775"/>
            <a:ext cx="4160616" cy="901906"/>
          </a:xfrm>
          <a:prstGeom prst="rect">
            <a:avLst/>
          </a:prstGeom>
        </p:spPr>
      </p:pic>
    </p:spTree>
    <p:extLst>
      <p:ext uri="{BB962C8B-B14F-4D97-AF65-F5344CB8AC3E}">
        <p14:creationId xmlns:p14="http://schemas.microsoft.com/office/powerpoint/2010/main" val="423447441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1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400" fill="hold"/>
                                        <p:tgtEl>
                                          <p:spTgt spid="32"/>
                                        </p:tgtEl>
                                        <p:attrNameLst>
                                          <p:attrName>ppt_x</p:attrName>
                                        </p:attrNameLst>
                                      </p:cBhvr>
                                      <p:tavLst>
                                        <p:tav tm="0">
                                          <p:val>
                                            <p:strVal val="0-#ppt_w/2"/>
                                          </p:val>
                                        </p:tav>
                                        <p:tav tm="100000">
                                          <p:val>
                                            <p:strVal val="#ppt_x"/>
                                          </p:val>
                                        </p:tav>
                                      </p:tavLst>
                                    </p:anim>
                                    <p:anim calcmode="lin" valueType="num">
                                      <p:cBhvr additive="base">
                                        <p:cTn id="15" dur="400" fill="hold"/>
                                        <p:tgtEl>
                                          <p:spTgt spid="32"/>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iterate type="wd">
                                    <p:tmPct val="10000"/>
                                  </p:iterate>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400" fill="hold"/>
                                        <p:tgtEl>
                                          <p:spTgt spid="31"/>
                                        </p:tgtEl>
                                        <p:attrNameLst>
                                          <p:attrName>ppt_x</p:attrName>
                                        </p:attrNameLst>
                                      </p:cBhvr>
                                      <p:tavLst>
                                        <p:tav tm="0">
                                          <p:val>
                                            <p:strVal val="0-#ppt_w/2"/>
                                          </p:val>
                                        </p:tav>
                                        <p:tav tm="100000">
                                          <p:val>
                                            <p:strVal val="#ppt_x"/>
                                          </p:val>
                                        </p:tav>
                                      </p:tavLst>
                                    </p:anim>
                                    <p:anim calcmode="lin" valueType="num">
                                      <p:cBhvr additive="base">
                                        <p:cTn id="20" dur="400" fill="hold"/>
                                        <p:tgtEl>
                                          <p:spTgt spid="31"/>
                                        </p:tgtEl>
                                        <p:attrNameLst>
                                          <p:attrName>ppt_y</p:attrName>
                                        </p:attrNameLst>
                                      </p:cBhvr>
                                      <p:tavLst>
                                        <p:tav tm="0">
                                          <p:val>
                                            <p:strVal val="#ppt_y"/>
                                          </p:val>
                                        </p:tav>
                                        <p:tav tm="100000">
                                          <p:val>
                                            <p:strVal val="#ppt_y"/>
                                          </p:val>
                                        </p:tav>
                                      </p:tavLst>
                                    </p:anim>
                                  </p:childTnLst>
                                </p:cTn>
                              </p:par>
                            </p:childTnLst>
                          </p:cTn>
                        </p:par>
                        <p:par>
                          <p:cTn id="21" fill="hold">
                            <p:stCondLst>
                              <p:cond delay="940"/>
                            </p:stCondLst>
                            <p:childTnLst>
                              <p:par>
                                <p:cTn id="22" presetID="1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p:tgtEl>
                                          <p:spTgt spid="10"/>
                                        </p:tgtEl>
                                        <p:attrNameLst>
                                          <p:attrName>ppt_y</p:attrName>
                                        </p:attrNameLst>
                                      </p:cBhvr>
                                      <p:tavLst>
                                        <p:tav tm="0">
                                          <p:val>
                                            <p:strVal val="#ppt_y+#ppt_h*1.125000"/>
                                          </p:val>
                                        </p:tav>
                                        <p:tav tm="100000">
                                          <p:val>
                                            <p:strVal val="#ppt_y"/>
                                          </p:val>
                                        </p:tav>
                                      </p:tavLst>
                                    </p:anim>
                                    <p:animEffect transition="in" filter="wipe(up)">
                                      <p:cBhvr>
                                        <p:cTn id="25" dur="500"/>
                                        <p:tgtEl>
                                          <p:spTgt spid="10"/>
                                        </p:tgtEl>
                                      </p:cBhvr>
                                    </p:animEffect>
                                  </p:childTnLst>
                                </p:cTn>
                              </p:par>
                            </p:childTnLst>
                          </p:cTn>
                        </p:par>
                        <p:par>
                          <p:cTn id="26" fill="hold">
                            <p:stCondLst>
                              <p:cond delay="1440"/>
                            </p:stCondLst>
                            <p:childTnLst>
                              <p:par>
                                <p:cTn id="27" presetID="14" presetClass="entr" presetSubtype="10"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randombar(horizontal)">
                                      <p:cBhvr>
                                        <p:cTn id="29" dur="500"/>
                                        <p:tgtEl>
                                          <p:spTgt spid="24"/>
                                        </p:tgtEl>
                                      </p:cBhvr>
                                    </p:animEffect>
                                  </p:childTnLst>
                                </p:cTn>
                              </p:par>
                            </p:childTnLst>
                          </p:cTn>
                        </p:par>
                        <p:par>
                          <p:cTn id="30" fill="hold">
                            <p:stCondLst>
                              <p:cond delay="1940"/>
                            </p:stCondLst>
                            <p:childTnLst>
                              <p:par>
                                <p:cTn id="31" presetID="14" presetClass="entr" presetSubtype="10"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randombar(horizontal)">
                                      <p:cBhvr>
                                        <p:cTn id="3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1" grpId="0"/>
      <p:bldP spid="32" grpId="0" animBg="1"/>
      <p:bldP spid="3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9">
            <a:extLst>
              <a:ext uri="{FF2B5EF4-FFF2-40B4-BE49-F238E27FC236}">
                <a16:creationId xmlns:a16="http://schemas.microsoft.com/office/drawing/2014/main" id="{DBDF0D2E-9BB9-4724-9CE8-881B24B9159A}"/>
              </a:ext>
            </a:extLst>
          </p:cNvPr>
          <p:cNvSpPr/>
          <p:nvPr/>
        </p:nvSpPr>
        <p:spPr>
          <a:xfrm>
            <a:off x="794300" y="1238348"/>
            <a:ext cx="1784594" cy="1031073"/>
          </a:xfrm>
          <a:prstGeom prst="rect">
            <a:avLst/>
          </a:prstGeom>
        </p:spPr>
        <p:txBody>
          <a:bodyPr wrap="square" lIns="36470" tIns="18235" rIns="36470" bIns="18235">
            <a:spAutoFit/>
          </a:bodyPr>
          <a:lstStyle/>
          <a:p>
            <a:pPr>
              <a:lnSpc>
                <a:spcPct val="150000"/>
              </a:lnSpc>
            </a:pPr>
            <a:r>
              <a:rPr lang="zh-CN" altLang="en-US" sz="882" dirty="0">
                <a:solidFill>
                  <a:schemeClr val="bg1">
                    <a:lumMod val="50000"/>
                  </a:schemeClr>
                </a:solidFill>
                <a:latin typeface="微软雅黑" pitchFamily="34" charset="-122"/>
                <a:ea typeface="微软雅黑" pitchFamily="34" charset="-122"/>
              </a:rPr>
              <a:t>通过灰度变换函数，调整输入低质图像的灰度值范围。将图像的低灰度值部分扩展，高灰度值部分压缩。借此强调图像低灰度部分，达到增强图像的目的。</a:t>
            </a:r>
            <a:endParaRPr lang="en-US" altLang="zh-CN" sz="882" dirty="0">
              <a:solidFill>
                <a:schemeClr val="bg1">
                  <a:lumMod val="50000"/>
                </a:schemeClr>
              </a:solidFill>
              <a:latin typeface="微软雅黑" pitchFamily="34" charset="-122"/>
              <a:ea typeface="微软雅黑" pitchFamily="34" charset="-122"/>
            </a:endParaRPr>
          </a:p>
        </p:txBody>
      </p:sp>
      <p:sp>
        <p:nvSpPr>
          <p:cNvPr id="31" name="TextBox 20">
            <a:extLst>
              <a:ext uri="{FF2B5EF4-FFF2-40B4-BE49-F238E27FC236}">
                <a16:creationId xmlns:a16="http://schemas.microsoft.com/office/drawing/2014/main" id="{B7A94F03-CA4A-45FF-9A31-E0C7D01D35AB}"/>
              </a:ext>
            </a:extLst>
          </p:cNvPr>
          <p:cNvSpPr txBox="1"/>
          <p:nvPr/>
        </p:nvSpPr>
        <p:spPr>
          <a:xfrm>
            <a:off x="907976" y="292747"/>
            <a:ext cx="2656755" cy="461665"/>
          </a:xfrm>
          <a:prstGeom prst="rect">
            <a:avLst/>
          </a:prstGeom>
          <a:noFill/>
        </p:spPr>
        <p:txBody>
          <a:bodyPr wrap="square" rtlCol="0">
            <a:spAutoFit/>
          </a:bodyPr>
          <a:lstStyle/>
          <a:p>
            <a:r>
              <a:rPr lang="zh-CN" altLang="en-US" sz="2400" b="1" dirty="0">
                <a:latin typeface="Agency FB" panose="020B0503020202020204" pitchFamily="34" charset="0"/>
              </a:rPr>
              <a:t>图像灰度映射</a:t>
            </a:r>
          </a:p>
        </p:txBody>
      </p:sp>
      <p:sp>
        <p:nvSpPr>
          <p:cNvPr id="32" name="矩形 31">
            <a:extLst>
              <a:ext uri="{FF2B5EF4-FFF2-40B4-BE49-F238E27FC236}">
                <a16:creationId xmlns:a16="http://schemas.microsoft.com/office/drawing/2014/main" id="{5276257D-2914-43D7-8600-89915A0532FB}"/>
              </a:ext>
            </a:extLst>
          </p:cNvPr>
          <p:cNvSpPr/>
          <p:nvPr/>
        </p:nvSpPr>
        <p:spPr>
          <a:xfrm>
            <a:off x="398206" y="317090"/>
            <a:ext cx="580488" cy="297273"/>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gency FB" panose="020B0503020202020204" pitchFamily="34" charset="0"/>
              </a:rPr>
              <a:t>03</a:t>
            </a:r>
            <a:endParaRPr lang="zh-CN" altLang="en-US" sz="2400" dirty="0">
              <a:latin typeface="Agency FB" panose="020B0503020202020204" pitchFamily="34" charset="0"/>
            </a:endParaRPr>
          </a:p>
        </p:txBody>
      </p:sp>
      <p:cxnSp>
        <p:nvCxnSpPr>
          <p:cNvPr id="33" name="直接连接符 32">
            <a:extLst>
              <a:ext uri="{FF2B5EF4-FFF2-40B4-BE49-F238E27FC236}">
                <a16:creationId xmlns:a16="http://schemas.microsoft.com/office/drawing/2014/main" id="{0548DA11-A247-4FC5-93CD-0BA4FB19AA15}"/>
              </a:ext>
            </a:extLst>
          </p:cNvPr>
          <p:cNvCxnSpPr>
            <a:cxnSpLocks/>
          </p:cNvCxnSpPr>
          <p:nvPr/>
        </p:nvCxnSpPr>
        <p:spPr>
          <a:xfrm>
            <a:off x="1489402" y="744794"/>
            <a:ext cx="7256207" cy="0"/>
          </a:xfrm>
          <a:prstGeom prst="line">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38" name="任意多边形: 形状 37">
            <a:extLst>
              <a:ext uri="{FF2B5EF4-FFF2-40B4-BE49-F238E27FC236}">
                <a16:creationId xmlns:a16="http://schemas.microsoft.com/office/drawing/2014/main" id="{121219CF-7D58-4A2B-A4C4-B5326F9CFE09}"/>
              </a:ext>
            </a:extLst>
          </p:cNvPr>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5E846D39-B300-4DD0-879A-D599F81391E2}"/>
              </a:ext>
            </a:extLst>
          </p:cNvPr>
          <p:cNvGrpSpPr/>
          <p:nvPr/>
        </p:nvGrpSpPr>
        <p:grpSpPr>
          <a:xfrm>
            <a:off x="794300" y="896063"/>
            <a:ext cx="949367" cy="261931"/>
            <a:chOff x="4081294" y="3961252"/>
            <a:chExt cx="2278229" cy="615647"/>
          </a:xfrm>
        </p:grpSpPr>
        <p:sp>
          <p:nvSpPr>
            <p:cNvPr id="25" name="Rounded Rectangle 43">
              <a:extLst>
                <a:ext uri="{FF2B5EF4-FFF2-40B4-BE49-F238E27FC236}">
                  <a16:creationId xmlns:a16="http://schemas.microsoft.com/office/drawing/2014/main" id="{0D29A195-C400-4082-B4BF-BCEEF9A6A24B}"/>
                </a:ext>
              </a:extLst>
            </p:cNvPr>
            <p:cNvSpPr/>
            <p:nvPr/>
          </p:nvSpPr>
          <p:spPr>
            <a:xfrm>
              <a:off x="4081294" y="3961259"/>
              <a:ext cx="2230265" cy="557566"/>
            </a:xfrm>
            <a:prstGeom prst="roundRect">
              <a:avLst>
                <a:gd name="adj" fmla="val 46832"/>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p>
          </p:txBody>
        </p:sp>
        <p:sp>
          <p:nvSpPr>
            <p:cNvPr id="26" name="TextBox 52">
              <a:extLst>
                <a:ext uri="{FF2B5EF4-FFF2-40B4-BE49-F238E27FC236}">
                  <a16:creationId xmlns:a16="http://schemas.microsoft.com/office/drawing/2014/main" id="{63EB6070-2596-41A9-A2F4-502D179CA9AF}"/>
                </a:ext>
              </a:extLst>
            </p:cNvPr>
            <p:cNvSpPr txBox="1"/>
            <p:nvPr/>
          </p:nvSpPr>
          <p:spPr>
            <a:xfrm>
              <a:off x="4354086" y="3961252"/>
              <a:ext cx="2005437" cy="615647"/>
            </a:xfrm>
            <a:prstGeom prst="rect">
              <a:avLst/>
            </a:prstGeom>
            <a:noFill/>
          </p:spPr>
          <p:txBody>
            <a:bodyPr wrap="square" rtlCol="0">
              <a:spAutoFit/>
            </a:bodyPr>
            <a:lstStyle/>
            <a:p>
              <a:r>
                <a:rPr lang="zh-CN" altLang="en-US" sz="1102" dirty="0">
                  <a:solidFill>
                    <a:schemeClr val="bg1"/>
                  </a:solidFill>
                  <a:latin typeface="思源黑体 CN Medium" pitchFamily="34" charset="-122"/>
                  <a:ea typeface="思源黑体 CN Medium" pitchFamily="34" charset="-122"/>
                </a:rPr>
                <a:t>灰度映射</a:t>
              </a:r>
              <a:endParaRPr lang="id-ID" altLang="zh-CN" sz="1102" dirty="0">
                <a:solidFill>
                  <a:schemeClr val="bg1"/>
                </a:solidFill>
                <a:latin typeface="思源黑体 CN Medium" pitchFamily="34" charset="-122"/>
                <a:ea typeface="思源黑体 CN Medium" pitchFamily="34" charset="-122"/>
              </a:endParaRPr>
            </a:p>
          </p:txBody>
        </p:sp>
      </p:grpSp>
      <p:grpSp>
        <p:nvGrpSpPr>
          <p:cNvPr id="30" name="组合 29">
            <a:extLst>
              <a:ext uri="{FF2B5EF4-FFF2-40B4-BE49-F238E27FC236}">
                <a16:creationId xmlns:a16="http://schemas.microsoft.com/office/drawing/2014/main" id="{5E846D39-B300-4DD0-879A-D599F81391E2}"/>
              </a:ext>
            </a:extLst>
          </p:cNvPr>
          <p:cNvGrpSpPr/>
          <p:nvPr/>
        </p:nvGrpSpPr>
        <p:grpSpPr>
          <a:xfrm>
            <a:off x="2966187" y="1285073"/>
            <a:ext cx="929380" cy="261931"/>
            <a:chOff x="4081294" y="3903185"/>
            <a:chExt cx="2230265" cy="615649"/>
          </a:xfrm>
        </p:grpSpPr>
        <p:sp>
          <p:nvSpPr>
            <p:cNvPr id="34" name="Rounded Rectangle 43">
              <a:extLst>
                <a:ext uri="{FF2B5EF4-FFF2-40B4-BE49-F238E27FC236}">
                  <a16:creationId xmlns:a16="http://schemas.microsoft.com/office/drawing/2014/main" id="{0D29A195-C400-4082-B4BF-BCEEF9A6A24B}"/>
                </a:ext>
              </a:extLst>
            </p:cNvPr>
            <p:cNvSpPr/>
            <p:nvPr/>
          </p:nvSpPr>
          <p:spPr>
            <a:xfrm>
              <a:off x="4081294" y="3961259"/>
              <a:ext cx="2230265" cy="557566"/>
            </a:xfrm>
            <a:prstGeom prst="roundRect">
              <a:avLst>
                <a:gd name="adj" fmla="val 46832"/>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p>
          </p:txBody>
        </p:sp>
        <p:sp>
          <p:nvSpPr>
            <p:cNvPr id="35" name="TextBox 52">
              <a:extLst>
                <a:ext uri="{FF2B5EF4-FFF2-40B4-BE49-F238E27FC236}">
                  <a16:creationId xmlns:a16="http://schemas.microsoft.com/office/drawing/2014/main" id="{63EB6070-2596-41A9-A2F4-502D179CA9AF}"/>
                </a:ext>
              </a:extLst>
            </p:cNvPr>
            <p:cNvSpPr txBox="1"/>
            <p:nvPr/>
          </p:nvSpPr>
          <p:spPr>
            <a:xfrm>
              <a:off x="4250470" y="3903185"/>
              <a:ext cx="1891910" cy="615649"/>
            </a:xfrm>
            <a:prstGeom prst="rect">
              <a:avLst/>
            </a:prstGeom>
            <a:noFill/>
          </p:spPr>
          <p:txBody>
            <a:bodyPr wrap="square" rtlCol="0">
              <a:spAutoFit/>
            </a:bodyPr>
            <a:lstStyle/>
            <a:p>
              <a:pPr algn="ctr"/>
              <a:r>
                <a:rPr lang="zh-CN" altLang="en-US" sz="1102" dirty="0">
                  <a:solidFill>
                    <a:schemeClr val="bg1"/>
                  </a:solidFill>
                  <a:latin typeface="思源黑体 CN Medium" pitchFamily="34" charset="-122"/>
                  <a:ea typeface="思源黑体 CN Medium" pitchFamily="34" charset="-122"/>
                </a:rPr>
                <a:t>对数变换</a:t>
              </a:r>
              <a:endParaRPr lang="id-ID" altLang="zh-CN" sz="1102" dirty="0">
                <a:solidFill>
                  <a:schemeClr val="bg1"/>
                </a:solidFill>
                <a:latin typeface="思源黑体 CN Medium" pitchFamily="34" charset="-122"/>
                <a:ea typeface="思源黑体 CN Medium" pitchFamily="34" charset="-122"/>
              </a:endParaRPr>
            </a:p>
          </p:txBody>
        </p:sp>
      </p:grpSp>
      <p:sp>
        <p:nvSpPr>
          <p:cNvPr id="14" name="Rectangle 19">
            <a:extLst>
              <a:ext uri="{FF2B5EF4-FFF2-40B4-BE49-F238E27FC236}">
                <a16:creationId xmlns:a16="http://schemas.microsoft.com/office/drawing/2014/main" id="{C96000E8-2FF8-4948-ADED-F3BBE31A4315}"/>
              </a:ext>
            </a:extLst>
          </p:cNvPr>
          <p:cNvSpPr/>
          <p:nvPr/>
        </p:nvSpPr>
        <p:spPr>
          <a:xfrm>
            <a:off x="4202436" y="1133286"/>
            <a:ext cx="2277304" cy="623782"/>
          </a:xfrm>
          <a:prstGeom prst="rect">
            <a:avLst/>
          </a:prstGeom>
        </p:spPr>
        <p:txBody>
          <a:bodyPr wrap="square" lIns="36470" tIns="18235" rIns="36470" bIns="18235">
            <a:spAutoFit/>
          </a:bodyPr>
          <a:lstStyle/>
          <a:p>
            <a:pPr>
              <a:lnSpc>
                <a:spcPct val="150000"/>
              </a:lnSpc>
            </a:pPr>
            <a:r>
              <a:rPr lang="zh-CN" altLang="en-US" sz="882" dirty="0">
                <a:solidFill>
                  <a:schemeClr val="bg1">
                    <a:lumMod val="50000"/>
                  </a:schemeClr>
                </a:solidFill>
                <a:latin typeface="微软雅黑" pitchFamily="34" charset="-122"/>
                <a:ea typeface="微软雅黑" pitchFamily="34" charset="-122"/>
              </a:rPr>
              <a:t>对数变换主要用于将图像的低灰度值部分扩展，将其高灰度值部分压缩，以达到强调图像低灰度部分的目的。</a:t>
            </a:r>
            <a:endParaRPr lang="en-US" altLang="zh-CN" sz="882" dirty="0">
              <a:solidFill>
                <a:schemeClr val="bg1">
                  <a:lumMod val="50000"/>
                </a:schemeClr>
              </a:solidFill>
              <a:latin typeface="微软雅黑" pitchFamily="34" charset="-122"/>
              <a:ea typeface="微软雅黑" pitchFamily="34" charset="-122"/>
            </a:endParaRPr>
          </a:p>
        </p:txBody>
      </p:sp>
      <p:grpSp>
        <p:nvGrpSpPr>
          <p:cNvPr id="15" name="组合 14">
            <a:extLst>
              <a:ext uri="{FF2B5EF4-FFF2-40B4-BE49-F238E27FC236}">
                <a16:creationId xmlns:a16="http://schemas.microsoft.com/office/drawing/2014/main" id="{D7151901-8494-4C26-8427-38253890985F}"/>
              </a:ext>
            </a:extLst>
          </p:cNvPr>
          <p:cNvGrpSpPr/>
          <p:nvPr/>
        </p:nvGrpSpPr>
        <p:grpSpPr>
          <a:xfrm>
            <a:off x="2966187" y="3766233"/>
            <a:ext cx="929380" cy="261931"/>
            <a:chOff x="4081294" y="3903185"/>
            <a:chExt cx="2230265" cy="615649"/>
          </a:xfrm>
        </p:grpSpPr>
        <p:sp>
          <p:nvSpPr>
            <p:cNvPr id="16" name="Rounded Rectangle 43">
              <a:extLst>
                <a:ext uri="{FF2B5EF4-FFF2-40B4-BE49-F238E27FC236}">
                  <a16:creationId xmlns:a16="http://schemas.microsoft.com/office/drawing/2014/main" id="{60F3E9A3-4E9A-42E7-8F06-44B06D4A60F3}"/>
                </a:ext>
              </a:extLst>
            </p:cNvPr>
            <p:cNvSpPr/>
            <p:nvPr/>
          </p:nvSpPr>
          <p:spPr>
            <a:xfrm>
              <a:off x="4081294" y="3961259"/>
              <a:ext cx="2230265" cy="557566"/>
            </a:xfrm>
            <a:prstGeom prst="roundRect">
              <a:avLst>
                <a:gd name="adj" fmla="val 46832"/>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p>
          </p:txBody>
        </p:sp>
        <p:sp>
          <p:nvSpPr>
            <p:cNvPr id="17" name="TextBox 52">
              <a:extLst>
                <a:ext uri="{FF2B5EF4-FFF2-40B4-BE49-F238E27FC236}">
                  <a16:creationId xmlns:a16="http://schemas.microsoft.com/office/drawing/2014/main" id="{9C2AD2BC-BB18-42FC-824B-E80CFD909A64}"/>
                </a:ext>
              </a:extLst>
            </p:cNvPr>
            <p:cNvSpPr txBox="1"/>
            <p:nvPr/>
          </p:nvSpPr>
          <p:spPr>
            <a:xfrm>
              <a:off x="4250470" y="3903185"/>
              <a:ext cx="1891910" cy="615649"/>
            </a:xfrm>
            <a:prstGeom prst="rect">
              <a:avLst/>
            </a:prstGeom>
            <a:noFill/>
          </p:spPr>
          <p:txBody>
            <a:bodyPr wrap="square" rtlCol="0">
              <a:spAutoFit/>
            </a:bodyPr>
            <a:lstStyle/>
            <a:p>
              <a:pPr algn="ctr"/>
              <a:r>
                <a:rPr lang="zh-CN" altLang="en-US" sz="1102" dirty="0">
                  <a:solidFill>
                    <a:schemeClr val="bg1"/>
                  </a:solidFill>
                  <a:latin typeface="思源黑体 CN Medium" pitchFamily="34" charset="-122"/>
                  <a:ea typeface="思源黑体 CN Medium" pitchFamily="34" charset="-122"/>
                </a:rPr>
                <a:t>灰度拉伸</a:t>
              </a:r>
              <a:endParaRPr lang="id-ID" altLang="zh-CN" sz="1102" dirty="0">
                <a:solidFill>
                  <a:schemeClr val="bg1"/>
                </a:solidFill>
                <a:latin typeface="思源黑体 CN Medium" pitchFamily="34" charset="-122"/>
                <a:ea typeface="思源黑体 CN Medium" pitchFamily="34" charset="-122"/>
              </a:endParaRPr>
            </a:p>
          </p:txBody>
        </p:sp>
      </p:grpSp>
      <p:sp>
        <p:nvSpPr>
          <p:cNvPr id="18" name="Rectangle 19">
            <a:extLst>
              <a:ext uri="{FF2B5EF4-FFF2-40B4-BE49-F238E27FC236}">
                <a16:creationId xmlns:a16="http://schemas.microsoft.com/office/drawing/2014/main" id="{4D13389A-9965-44E0-878D-7A2A87030DC8}"/>
              </a:ext>
            </a:extLst>
          </p:cNvPr>
          <p:cNvSpPr/>
          <p:nvPr/>
        </p:nvSpPr>
        <p:spPr>
          <a:xfrm>
            <a:off x="4202436" y="3614446"/>
            <a:ext cx="2277304" cy="827427"/>
          </a:xfrm>
          <a:prstGeom prst="rect">
            <a:avLst/>
          </a:prstGeom>
        </p:spPr>
        <p:txBody>
          <a:bodyPr wrap="square" lIns="36470" tIns="18235" rIns="36470" bIns="18235">
            <a:spAutoFit/>
          </a:bodyPr>
          <a:lstStyle/>
          <a:p>
            <a:pPr>
              <a:lnSpc>
                <a:spcPct val="150000"/>
              </a:lnSpc>
            </a:pPr>
            <a:r>
              <a:rPr lang="zh-CN" altLang="en-US" sz="882" dirty="0">
                <a:solidFill>
                  <a:schemeClr val="bg1">
                    <a:lumMod val="50000"/>
                  </a:schemeClr>
                </a:solidFill>
                <a:latin typeface="微软雅黑" pitchFamily="34" charset="-122"/>
                <a:ea typeface="微软雅黑" pitchFamily="34" charset="-122"/>
              </a:rPr>
              <a:t>灰度拉伸也用于强调图像的某个部分，与伽马变换与对数变换不同的是，灰度拉升可以改善图像的动态范围。可以将原来低对比度的图像拉伸为高对比度图像。</a:t>
            </a:r>
            <a:endParaRPr lang="en-US" altLang="zh-CN" sz="882" dirty="0">
              <a:solidFill>
                <a:schemeClr val="bg1">
                  <a:lumMod val="50000"/>
                </a:schemeClr>
              </a:solidFill>
              <a:latin typeface="微软雅黑" pitchFamily="34" charset="-122"/>
              <a:ea typeface="微软雅黑" pitchFamily="34" charset="-122"/>
            </a:endParaRPr>
          </a:p>
        </p:txBody>
      </p:sp>
      <p:grpSp>
        <p:nvGrpSpPr>
          <p:cNvPr id="19" name="组合 18">
            <a:extLst>
              <a:ext uri="{FF2B5EF4-FFF2-40B4-BE49-F238E27FC236}">
                <a16:creationId xmlns:a16="http://schemas.microsoft.com/office/drawing/2014/main" id="{51DA7B50-32C1-4408-8A47-199BF8A9B5BD}"/>
              </a:ext>
            </a:extLst>
          </p:cNvPr>
          <p:cNvGrpSpPr/>
          <p:nvPr/>
        </p:nvGrpSpPr>
        <p:grpSpPr>
          <a:xfrm>
            <a:off x="2966187" y="2604123"/>
            <a:ext cx="929380" cy="261931"/>
            <a:chOff x="4081294" y="3903185"/>
            <a:chExt cx="2230265" cy="615649"/>
          </a:xfrm>
        </p:grpSpPr>
        <p:sp>
          <p:nvSpPr>
            <p:cNvPr id="20" name="Rounded Rectangle 43">
              <a:extLst>
                <a:ext uri="{FF2B5EF4-FFF2-40B4-BE49-F238E27FC236}">
                  <a16:creationId xmlns:a16="http://schemas.microsoft.com/office/drawing/2014/main" id="{DA2412A8-2F24-436B-9C31-D93AB19BFB58}"/>
                </a:ext>
              </a:extLst>
            </p:cNvPr>
            <p:cNvSpPr/>
            <p:nvPr/>
          </p:nvSpPr>
          <p:spPr>
            <a:xfrm>
              <a:off x="4081294" y="3961259"/>
              <a:ext cx="2230265" cy="557566"/>
            </a:xfrm>
            <a:prstGeom prst="roundRect">
              <a:avLst>
                <a:gd name="adj" fmla="val 46832"/>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p>
          </p:txBody>
        </p:sp>
        <p:sp>
          <p:nvSpPr>
            <p:cNvPr id="21" name="TextBox 52">
              <a:extLst>
                <a:ext uri="{FF2B5EF4-FFF2-40B4-BE49-F238E27FC236}">
                  <a16:creationId xmlns:a16="http://schemas.microsoft.com/office/drawing/2014/main" id="{D5B7ED2C-1C6B-473D-9937-C51067E8AB20}"/>
                </a:ext>
              </a:extLst>
            </p:cNvPr>
            <p:cNvSpPr txBox="1"/>
            <p:nvPr/>
          </p:nvSpPr>
          <p:spPr>
            <a:xfrm>
              <a:off x="4250470" y="3903185"/>
              <a:ext cx="1891910" cy="615649"/>
            </a:xfrm>
            <a:prstGeom prst="rect">
              <a:avLst/>
            </a:prstGeom>
            <a:noFill/>
          </p:spPr>
          <p:txBody>
            <a:bodyPr wrap="square" rtlCol="0">
              <a:spAutoFit/>
            </a:bodyPr>
            <a:lstStyle/>
            <a:p>
              <a:pPr algn="ctr"/>
              <a:r>
                <a:rPr lang="zh-CN" altLang="en-US" sz="1102" dirty="0">
                  <a:solidFill>
                    <a:schemeClr val="bg1"/>
                  </a:solidFill>
                  <a:latin typeface="思源黑体 CN Medium" pitchFamily="34" charset="-122"/>
                  <a:ea typeface="思源黑体 CN Medium" pitchFamily="34" charset="-122"/>
                </a:rPr>
                <a:t>伽马变换</a:t>
              </a:r>
              <a:endParaRPr lang="id-ID" altLang="zh-CN" sz="1102" dirty="0">
                <a:solidFill>
                  <a:schemeClr val="bg1"/>
                </a:solidFill>
                <a:latin typeface="思源黑体 CN Medium" pitchFamily="34" charset="-122"/>
                <a:ea typeface="思源黑体 CN Medium" pitchFamily="34" charset="-122"/>
              </a:endParaRPr>
            </a:p>
          </p:txBody>
        </p:sp>
      </p:grpSp>
      <p:sp>
        <p:nvSpPr>
          <p:cNvPr id="22" name="Rectangle 19">
            <a:extLst>
              <a:ext uri="{FF2B5EF4-FFF2-40B4-BE49-F238E27FC236}">
                <a16:creationId xmlns:a16="http://schemas.microsoft.com/office/drawing/2014/main" id="{B18F96C1-591B-4D2B-AF87-3ABF03BD6DDC}"/>
              </a:ext>
            </a:extLst>
          </p:cNvPr>
          <p:cNvSpPr/>
          <p:nvPr/>
        </p:nvSpPr>
        <p:spPr>
          <a:xfrm>
            <a:off x="4202436" y="2452336"/>
            <a:ext cx="2277304" cy="827427"/>
          </a:xfrm>
          <a:prstGeom prst="rect">
            <a:avLst/>
          </a:prstGeom>
        </p:spPr>
        <p:txBody>
          <a:bodyPr wrap="square" lIns="36470" tIns="18235" rIns="36470" bIns="18235">
            <a:spAutoFit/>
          </a:bodyPr>
          <a:lstStyle/>
          <a:p>
            <a:pPr>
              <a:lnSpc>
                <a:spcPct val="150000"/>
              </a:lnSpc>
            </a:pPr>
            <a:r>
              <a:rPr lang="zh-CN" altLang="en-US" sz="882" dirty="0">
                <a:solidFill>
                  <a:schemeClr val="bg1">
                    <a:lumMod val="50000"/>
                  </a:schemeClr>
                </a:solidFill>
                <a:latin typeface="微软雅黑" pitchFamily="34" charset="-122"/>
                <a:ea typeface="微软雅黑" pitchFamily="34" charset="-122"/>
              </a:rPr>
              <a:t>伽马变换主要用于图像的校正，将漂白的图片或者是过黑的图片，进行修正。伽马变换也常常用于显示屏的校正，这是一个非常常用的变换。</a:t>
            </a:r>
            <a:endParaRPr lang="en-US" altLang="zh-CN" sz="882" dirty="0">
              <a:solidFill>
                <a:schemeClr val="bg1">
                  <a:lumMod val="50000"/>
                </a:schemeClr>
              </a:solidFill>
              <a:latin typeface="微软雅黑" pitchFamily="34" charset="-122"/>
              <a:ea typeface="微软雅黑" pitchFamily="34" charset="-122"/>
            </a:endParaRPr>
          </a:p>
        </p:txBody>
      </p:sp>
      <p:pic>
        <p:nvPicPr>
          <p:cNvPr id="4" name="图片 3">
            <a:extLst>
              <a:ext uri="{FF2B5EF4-FFF2-40B4-BE49-F238E27FC236}">
                <a16:creationId xmlns:a16="http://schemas.microsoft.com/office/drawing/2014/main" id="{434E01C6-D9B8-4544-BB1F-5F713B37A3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0691" y="2604123"/>
            <a:ext cx="1552575" cy="314325"/>
          </a:xfrm>
          <a:prstGeom prst="rect">
            <a:avLst/>
          </a:prstGeom>
        </p:spPr>
      </p:pic>
      <p:pic>
        <p:nvPicPr>
          <p:cNvPr id="6" name="图片 5">
            <a:extLst>
              <a:ext uri="{FF2B5EF4-FFF2-40B4-BE49-F238E27FC236}">
                <a16:creationId xmlns:a16="http://schemas.microsoft.com/office/drawing/2014/main" id="{9BF5E1B0-7267-4DF2-A3EF-855D517933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6396" y="1319037"/>
            <a:ext cx="2273374" cy="314325"/>
          </a:xfrm>
          <a:prstGeom prst="rect">
            <a:avLst/>
          </a:prstGeom>
        </p:spPr>
      </p:pic>
      <p:pic>
        <p:nvPicPr>
          <p:cNvPr id="8" name="图片 7">
            <a:extLst>
              <a:ext uri="{FF2B5EF4-FFF2-40B4-BE49-F238E27FC236}">
                <a16:creationId xmlns:a16="http://schemas.microsoft.com/office/drawing/2014/main" id="{568F963C-2A11-4F65-9EF4-D0C74BE5DD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7245" y="3685712"/>
            <a:ext cx="1971675" cy="447675"/>
          </a:xfrm>
          <a:prstGeom prst="rect">
            <a:avLst/>
          </a:prstGeom>
        </p:spPr>
      </p:pic>
    </p:spTree>
    <p:extLst>
      <p:ext uri="{BB962C8B-B14F-4D97-AF65-F5344CB8AC3E}">
        <p14:creationId xmlns:p14="http://schemas.microsoft.com/office/powerpoint/2010/main" val="319985188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1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400" fill="hold"/>
                                        <p:tgtEl>
                                          <p:spTgt spid="32"/>
                                        </p:tgtEl>
                                        <p:attrNameLst>
                                          <p:attrName>ppt_x</p:attrName>
                                        </p:attrNameLst>
                                      </p:cBhvr>
                                      <p:tavLst>
                                        <p:tav tm="0">
                                          <p:val>
                                            <p:strVal val="0-#ppt_w/2"/>
                                          </p:val>
                                        </p:tav>
                                        <p:tav tm="100000">
                                          <p:val>
                                            <p:strVal val="#ppt_x"/>
                                          </p:val>
                                        </p:tav>
                                      </p:tavLst>
                                    </p:anim>
                                    <p:anim calcmode="lin" valueType="num">
                                      <p:cBhvr additive="base">
                                        <p:cTn id="15" dur="400" fill="hold"/>
                                        <p:tgtEl>
                                          <p:spTgt spid="32"/>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iterate type="wd">
                                    <p:tmPct val="10000"/>
                                  </p:iterate>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400" fill="hold"/>
                                        <p:tgtEl>
                                          <p:spTgt spid="31"/>
                                        </p:tgtEl>
                                        <p:attrNameLst>
                                          <p:attrName>ppt_x</p:attrName>
                                        </p:attrNameLst>
                                      </p:cBhvr>
                                      <p:tavLst>
                                        <p:tav tm="0">
                                          <p:val>
                                            <p:strVal val="0-#ppt_w/2"/>
                                          </p:val>
                                        </p:tav>
                                        <p:tav tm="100000">
                                          <p:val>
                                            <p:strVal val="#ppt_x"/>
                                          </p:val>
                                        </p:tav>
                                      </p:tavLst>
                                    </p:anim>
                                    <p:anim calcmode="lin" valueType="num">
                                      <p:cBhvr additive="base">
                                        <p:cTn id="20" dur="400" fill="hold"/>
                                        <p:tgtEl>
                                          <p:spTgt spid="31"/>
                                        </p:tgtEl>
                                        <p:attrNameLst>
                                          <p:attrName>ppt_y</p:attrName>
                                        </p:attrNameLst>
                                      </p:cBhvr>
                                      <p:tavLst>
                                        <p:tav tm="0">
                                          <p:val>
                                            <p:strVal val="#ppt_y"/>
                                          </p:val>
                                        </p:tav>
                                        <p:tav tm="100000">
                                          <p:val>
                                            <p:strVal val="#ppt_y"/>
                                          </p:val>
                                        </p:tav>
                                      </p:tavLst>
                                    </p:anim>
                                  </p:childTnLst>
                                </p:cTn>
                              </p:par>
                            </p:childTnLst>
                          </p:cTn>
                        </p:par>
                        <p:par>
                          <p:cTn id="21" fill="hold">
                            <p:stCondLst>
                              <p:cond delay="980"/>
                            </p:stCondLst>
                            <p:childTnLst>
                              <p:par>
                                <p:cTn id="22" presetID="1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p:tgtEl>
                                          <p:spTgt spid="10"/>
                                        </p:tgtEl>
                                        <p:attrNameLst>
                                          <p:attrName>ppt_y</p:attrName>
                                        </p:attrNameLst>
                                      </p:cBhvr>
                                      <p:tavLst>
                                        <p:tav tm="0">
                                          <p:val>
                                            <p:strVal val="#ppt_y+#ppt_h*1.125000"/>
                                          </p:val>
                                        </p:tav>
                                        <p:tav tm="100000">
                                          <p:val>
                                            <p:strVal val="#ppt_y"/>
                                          </p:val>
                                        </p:tav>
                                      </p:tavLst>
                                    </p:anim>
                                    <p:animEffect transition="in" filter="wipe(up)">
                                      <p:cBhvr>
                                        <p:cTn id="25" dur="500"/>
                                        <p:tgtEl>
                                          <p:spTgt spid="10"/>
                                        </p:tgtEl>
                                      </p:cBhvr>
                                    </p:animEffect>
                                  </p:childTnLst>
                                </p:cTn>
                              </p:par>
                            </p:childTnLst>
                          </p:cTn>
                        </p:par>
                        <p:par>
                          <p:cTn id="26" fill="hold">
                            <p:stCondLst>
                              <p:cond delay="1480"/>
                            </p:stCondLst>
                            <p:childTnLst>
                              <p:par>
                                <p:cTn id="27" presetID="14" presetClass="entr" presetSubtype="10"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randombar(horizontal)">
                                      <p:cBhvr>
                                        <p:cTn id="29" dur="500"/>
                                        <p:tgtEl>
                                          <p:spTgt spid="24"/>
                                        </p:tgtEl>
                                      </p:cBhvr>
                                    </p:animEffect>
                                  </p:childTnLst>
                                </p:cTn>
                              </p:par>
                            </p:childTnLst>
                          </p:cTn>
                        </p:par>
                        <p:par>
                          <p:cTn id="30" fill="hold">
                            <p:stCondLst>
                              <p:cond delay="1980"/>
                            </p:stCondLst>
                            <p:childTnLst>
                              <p:par>
                                <p:cTn id="31" presetID="14" presetClass="entr" presetSubtype="10"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randombar(horizontal)">
                                      <p:cBhvr>
                                        <p:cTn id="33" dur="500"/>
                                        <p:tgtEl>
                                          <p:spTgt spid="30"/>
                                        </p:tgtEl>
                                      </p:cBhvr>
                                    </p:animEffect>
                                  </p:childTnLst>
                                </p:cTn>
                              </p:par>
                            </p:childTnLst>
                          </p:cTn>
                        </p:par>
                        <p:par>
                          <p:cTn id="34" fill="hold">
                            <p:stCondLst>
                              <p:cond delay="2480"/>
                            </p:stCondLst>
                            <p:childTnLst>
                              <p:par>
                                <p:cTn id="35" presetID="12" presetClass="entr" presetSubtype="4"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p:tgtEl>
                                          <p:spTgt spid="14"/>
                                        </p:tgtEl>
                                        <p:attrNameLst>
                                          <p:attrName>ppt_y</p:attrName>
                                        </p:attrNameLst>
                                      </p:cBhvr>
                                      <p:tavLst>
                                        <p:tav tm="0">
                                          <p:val>
                                            <p:strVal val="#ppt_y+#ppt_h*1.125000"/>
                                          </p:val>
                                        </p:tav>
                                        <p:tav tm="100000">
                                          <p:val>
                                            <p:strVal val="#ppt_y"/>
                                          </p:val>
                                        </p:tav>
                                      </p:tavLst>
                                    </p:anim>
                                    <p:animEffect transition="in" filter="wipe(up)">
                                      <p:cBhvr>
                                        <p:cTn id="38" dur="500"/>
                                        <p:tgtEl>
                                          <p:spTgt spid="14"/>
                                        </p:tgtEl>
                                      </p:cBhvr>
                                    </p:animEffect>
                                  </p:childTnLst>
                                </p:cTn>
                              </p:par>
                            </p:childTnLst>
                          </p:cTn>
                        </p:par>
                        <p:par>
                          <p:cTn id="39" fill="hold">
                            <p:stCondLst>
                              <p:cond delay="2980"/>
                            </p:stCondLst>
                            <p:childTnLst>
                              <p:par>
                                <p:cTn id="40" presetID="14" presetClass="entr" presetSubtype="1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randombar(horizontal)">
                                      <p:cBhvr>
                                        <p:cTn id="42" dur="500"/>
                                        <p:tgtEl>
                                          <p:spTgt spid="15"/>
                                        </p:tgtEl>
                                      </p:cBhvr>
                                    </p:animEffect>
                                  </p:childTnLst>
                                </p:cTn>
                              </p:par>
                            </p:childTnLst>
                          </p:cTn>
                        </p:par>
                        <p:par>
                          <p:cTn id="43" fill="hold">
                            <p:stCondLst>
                              <p:cond delay="3480"/>
                            </p:stCondLst>
                            <p:childTnLst>
                              <p:par>
                                <p:cTn id="44" presetID="12" presetClass="entr" presetSubtype="4"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p:tgtEl>
                                          <p:spTgt spid="18"/>
                                        </p:tgtEl>
                                        <p:attrNameLst>
                                          <p:attrName>ppt_y</p:attrName>
                                        </p:attrNameLst>
                                      </p:cBhvr>
                                      <p:tavLst>
                                        <p:tav tm="0">
                                          <p:val>
                                            <p:strVal val="#ppt_y+#ppt_h*1.125000"/>
                                          </p:val>
                                        </p:tav>
                                        <p:tav tm="100000">
                                          <p:val>
                                            <p:strVal val="#ppt_y"/>
                                          </p:val>
                                        </p:tav>
                                      </p:tavLst>
                                    </p:anim>
                                    <p:animEffect transition="in" filter="wipe(up)">
                                      <p:cBhvr>
                                        <p:cTn id="47" dur="500"/>
                                        <p:tgtEl>
                                          <p:spTgt spid="18"/>
                                        </p:tgtEl>
                                      </p:cBhvr>
                                    </p:animEffect>
                                  </p:childTnLst>
                                </p:cTn>
                              </p:par>
                            </p:childTnLst>
                          </p:cTn>
                        </p:par>
                        <p:par>
                          <p:cTn id="48" fill="hold">
                            <p:stCondLst>
                              <p:cond delay="3980"/>
                            </p:stCondLst>
                            <p:childTnLst>
                              <p:par>
                                <p:cTn id="49" presetID="14" presetClass="entr" presetSubtype="10"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randombar(horizontal)">
                                      <p:cBhvr>
                                        <p:cTn id="51" dur="500"/>
                                        <p:tgtEl>
                                          <p:spTgt spid="19"/>
                                        </p:tgtEl>
                                      </p:cBhvr>
                                    </p:animEffect>
                                  </p:childTnLst>
                                </p:cTn>
                              </p:par>
                            </p:childTnLst>
                          </p:cTn>
                        </p:par>
                        <p:par>
                          <p:cTn id="52" fill="hold">
                            <p:stCondLst>
                              <p:cond delay="4480"/>
                            </p:stCondLst>
                            <p:childTnLst>
                              <p:par>
                                <p:cTn id="53" presetID="12" presetClass="entr" presetSubtype="4"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p:tgtEl>
                                          <p:spTgt spid="22"/>
                                        </p:tgtEl>
                                        <p:attrNameLst>
                                          <p:attrName>ppt_y</p:attrName>
                                        </p:attrNameLst>
                                      </p:cBhvr>
                                      <p:tavLst>
                                        <p:tav tm="0">
                                          <p:val>
                                            <p:strVal val="#ppt_y+#ppt_h*1.125000"/>
                                          </p:val>
                                        </p:tav>
                                        <p:tav tm="100000">
                                          <p:val>
                                            <p:strVal val="#ppt_y"/>
                                          </p:val>
                                        </p:tav>
                                      </p:tavLst>
                                    </p:anim>
                                    <p:animEffect transition="in" filter="wipe(up)">
                                      <p:cBhvr>
                                        <p:cTn id="5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1" grpId="0"/>
      <p:bldP spid="32" grpId="0" animBg="1"/>
      <p:bldP spid="38" grpId="0" animBg="1"/>
      <p:bldP spid="14" grpId="0"/>
      <p:bldP spid="18"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38">
            <a:extLst>
              <a:ext uri="{FF2B5EF4-FFF2-40B4-BE49-F238E27FC236}">
                <a16:creationId xmlns:a16="http://schemas.microsoft.com/office/drawing/2014/main" id="{06B2B988-5941-488A-80DE-45192149F4A9}"/>
              </a:ext>
            </a:extLst>
          </p:cNvPr>
          <p:cNvSpPr>
            <a:spLocks noChangeArrowheads="1"/>
          </p:cNvSpPr>
          <p:nvPr/>
        </p:nvSpPr>
        <p:spPr bwMode="auto">
          <a:xfrm>
            <a:off x="1493560" y="2432116"/>
            <a:ext cx="853844" cy="282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193" tIns="33597" rIns="67193" bIns="33597">
            <a:spAutoFit/>
          </a:bodyPr>
          <a:lstStyle/>
          <a:p>
            <a:pPr algn="ctr">
              <a:defRPr/>
            </a:pPr>
            <a:r>
              <a:rPr lang="zh-CN" altLang="en-US" sz="1394" dirty="0">
                <a:solidFill>
                  <a:schemeClr val="tx1">
                    <a:lumMod val="65000"/>
                    <a:lumOff val="35000"/>
                  </a:schemeClr>
                </a:solidFill>
                <a:latin typeface="Arial" panose="020B0604020202020204" pitchFamily="34" charset="0"/>
                <a:ea typeface="微软雅黑" panose="020B0503020204020204" pitchFamily="34" charset="-122"/>
              </a:rPr>
              <a:t>均值滤波</a:t>
            </a:r>
          </a:p>
        </p:txBody>
      </p:sp>
      <p:sp>
        <p:nvSpPr>
          <p:cNvPr id="13" name="矩形 47">
            <a:extLst>
              <a:ext uri="{FF2B5EF4-FFF2-40B4-BE49-F238E27FC236}">
                <a16:creationId xmlns:a16="http://schemas.microsoft.com/office/drawing/2014/main" id="{F2D80C9B-CFE1-43FB-BEB1-036567972CE0}"/>
              </a:ext>
            </a:extLst>
          </p:cNvPr>
          <p:cNvSpPr>
            <a:spLocks noChangeArrowheads="1"/>
          </p:cNvSpPr>
          <p:nvPr/>
        </p:nvSpPr>
        <p:spPr bwMode="auto">
          <a:xfrm>
            <a:off x="605465" y="2935624"/>
            <a:ext cx="2594647" cy="1268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67193" tIns="33597" rIns="67193" bIns="33597">
            <a:spAutoFit/>
          </a:bodyPr>
          <a:lstStyle/>
          <a:p>
            <a:pPr algn="ctr">
              <a:lnSpc>
                <a:spcPct val="130000"/>
              </a:lnSpc>
            </a:pPr>
            <a:r>
              <a:rPr lang="zh-CN" altLang="zh-CN" sz="1000" dirty="0"/>
              <a:t>均值滤波是一种典型的线性滤波算法，主要采用的是邻域平均法。它的基本原理是把数字图像或者数字序列当中的目标像素的值改为用它邻域中像素点的平均值替换。</a:t>
            </a:r>
            <a:r>
              <a:rPr lang="zh-CN" altLang="en-US" sz="1000" dirty="0"/>
              <a:t>均值滤波无条件对所有点进行运算，会拉近图像相邻像素点的差异，会使图像变得模糊。</a:t>
            </a:r>
            <a:endParaRPr lang="en-GB" altLang="zh-CN" sz="1000"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
        <p:nvSpPr>
          <p:cNvPr id="16" name="矩形 53">
            <a:extLst>
              <a:ext uri="{FF2B5EF4-FFF2-40B4-BE49-F238E27FC236}">
                <a16:creationId xmlns:a16="http://schemas.microsoft.com/office/drawing/2014/main" id="{9DCB4B92-A24C-45DF-BC63-AB9AB27F51A2}"/>
              </a:ext>
            </a:extLst>
          </p:cNvPr>
          <p:cNvSpPr>
            <a:spLocks noChangeArrowheads="1"/>
          </p:cNvSpPr>
          <p:nvPr/>
        </p:nvSpPr>
        <p:spPr bwMode="auto">
          <a:xfrm>
            <a:off x="6623350" y="2361695"/>
            <a:ext cx="853844" cy="282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193" tIns="33597" rIns="67193" bIns="33597">
            <a:spAutoFit/>
          </a:bodyPr>
          <a:lstStyle/>
          <a:p>
            <a:pPr algn="ctr">
              <a:defRPr/>
            </a:pPr>
            <a:r>
              <a:rPr lang="zh-CN" altLang="en-US" sz="1394" dirty="0">
                <a:solidFill>
                  <a:schemeClr val="tx1">
                    <a:lumMod val="65000"/>
                    <a:lumOff val="35000"/>
                  </a:schemeClr>
                </a:solidFill>
                <a:latin typeface="Arial" panose="020B0604020202020204" pitchFamily="34" charset="0"/>
                <a:ea typeface="微软雅黑" panose="020B0503020204020204" pitchFamily="34" charset="-122"/>
              </a:rPr>
              <a:t>中值滤波</a:t>
            </a:r>
          </a:p>
        </p:txBody>
      </p:sp>
      <p:sp>
        <p:nvSpPr>
          <p:cNvPr id="17" name="矩形 47">
            <a:extLst>
              <a:ext uri="{FF2B5EF4-FFF2-40B4-BE49-F238E27FC236}">
                <a16:creationId xmlns:a16="http://schemas.microsoft.com/office/drawing/2014/main" id="{2817BF07-C491-4CA0-8A76-4B231FF25566}"/>
              </a:ext>
            </a:extLst>
          </p:cNvPr>
          <p:cNvSpPr>
            <a:spLocks noChangeArrowheads="1"/>
          </p:cNvSpPr>
          <p:nvPr/>
        </p:nvSpPr>
        <p:spPr bwMode="auto">
          <a:xfrm>
            <a:off x="5718746" y="2879321"/>
            <a:ext cx="3026863" cy="1468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67193" tIns="33597" rIns="67193" bIns="33597">
            <a:spAutoFit/>
          </a:bodyPr>
          <a:lstStyle/>
          <a:p>
            <a:pPr algn="ctr">
              <a:lnSpc>
                <a:spcPct val="130000"/>
              </a:lnSpc>
            </a:pPr>
            <a:r>
              <a:rPr lang="zh-CN" altLang="zh-CN" sz="1000" dirty="0"/>
              <a:t>中值滤波器是一种常用的非线性平滑滤波器，</a:t>
            </a:r>
            <a:r>
              <a:rPr lang="zh-CN" altLang="en-US" sz="1000" dirty="0"/>
              <a:t>适用于抑制椒盐噪声</a:t>
            </a:r>
            <a:r>
              <a:rPr lang="zh-CN" altLang="zh-CN" sz="1000" dirty="0"/>
              <a:t>。其基本原理是把数字图像或者数字序列当中的一点的值改用点一个邻域中各点的中值替换。需要将邻域中的像素按照灰度级排序，然后选择其中的中间值作为输出像素值。其主要功能是让周围像素值的差比较大的像素改为取与周围像素值相接近的值从而消除孤立的噪声点。</a:t>
            </a:r>
            <a:endParaRPr lang="en-GB" altLang="zh-CN" sz="1000"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
        <p:nvSpPr>
          <p:cNvPr id="18" name="矩形 36">
            <a:extLst>
              <a:ext uri="{FF2B5EF4-FFF2-40B4-BE49-F238E27FC236}">
                <a16:creationId xmlns:a16="http://schemas.microsoft.com/office/drawing/2014/main" id="{BE0F13B2-D56B-46A1-B4EA-C03413124C3F}"/>
              </a:ext>
            </a:extLst>
          </p:cNvPr>
          <p:cNvSpPr>
            <a:spLocks noChangeArrowheads="1"/>
          </p:cNvSpPr>
          <p:nvPr/>
        </p:nvSpPr>
        <p:spPr bwMode="auto">
          <a:xfrm>
            <a:off x="1266370" y="2716287"/>
            <a:ext cx="1322991" cy="33599"/>
          </a:xfrm>
          <a:prstGeom prst="rect">
            <a:avLst/>
          </a:prstGeom>
          <a:solidFill>
            <a:srgbClr val="19B49B"/>
          </a:solidFill>
          <a:ln>
            <a:noFill/>
          </a:ln>
        </p:spPr>
        <p:txBody>
          <a:bodyPr anchor="ctr"/>
          <a:lstStyle/>
          <a:p>
            <a:pPr algn="ctr"/>
            <a:endParaRPr lang="zh-CN" altLang="zh-CN" sz="1470">
              <a:latin typeface="Arial" panose="020B0604020202020204" pitchFamily="34" charset="0"/>
              <a:ea typeface="微软雅黑" panose="020B0503020204020204" pitchFamily="34" charset="-122"/>
            </a:endParaRPr>
          </a:p>
        </p:txBody>
      </p:sp>
      <p:sp>
        <p:nvSpPr>
          <p:cNvPr id="20" name="矩形 36">
            <a:extLst>
              <a:ext uri="{FF2B5EF4-FFF2-40B4-BE49-F238E27FC236}">
                <a16:creationId xmlns:a16="http://schemas.microsoft.com/office/drawing/2014/main" id="{37A93871-82D4-437E-B9F4-585007217C50}"/>
              </a:ext>
            </a:extLst>
          </p:cNvPr>
          <p:cNvSpPr>
            <a:spLocks noChangeArrowheads="1"/>
          </p:cNvSpPr>
          <p:nvPr/>
        </p:nvSpPr>
        <p:spPr bwMode="auto">
          <a:xfrm>
            <a:off x="6376341" y="2734798"/>
            <a:ext cx="1322991" cy="33599"/>
          </a:xfrm>
          <a:prstGeom prst="rect">
            <a:avLst/>
          </a:prstGeom>
          <a:solidFill>
            <a:srgbClr val="19B49B"/>
          </a:solidFill>
          <a:ln>
            <a:noFill/>
          </a:ln>
        </p:spPr>
        <p:txBody>
          <a:bodyPr anchor="ctr"/>
          <a:lstStyle/>
          <a:p>
            <a:pPr algn="ctr"/>
            <a:endParaRPr lang="zh-CN" altLang="zh-CN" sz="1470">
              <a:latin typeface="Arial" panose="020B0604020202020204" pitchFamily="34" charset="0"/>
              <a:ea typeface="微软雅黑" panose="020B0503020204020204" pitchFamily="34" charset="-122"/>
            </a:endParaRPr>
          </a:p>
        </p:txBody>
      </p:sp>
      <p:sp>
        <p:nvSpPr>
          <p:cNvPr id="21" name="TextBox 20">
            <a:extLst>
              <a:ext uri="{FF2B5EF4-FFF2-40B4-BE49-F238E27FC236}">
                <a16:creationId xmlns:a16="http://schemas.microsoft.com/office/drawing/2014/main" id="{2D259A2F-7821-42CA-898C-7EB9EA6EF0F9}"/>
              </a:ext>
            </a:extLst>
          </p:cNvPr>
          <p:cNvSpPr txBox="1"/>
          <p:nvPr/>
        </p:nvSpPr>
        <p:spPr>
          <a:xfrm>
            <a:off x="907975" y="292748"/>
            <a:ext cx="2828205" cy="461665"/>
          </a:xfrm>
          <a:prstGeom prst="rect">
            <a:avLst/>
          </a:prstGeom>
          <a:noFill/>
        </p:spPr>
        <p:txBody>
          <a:bodyPr wrap="square" rtlCol="0">
            <a:spAutoFit/>
          </a:bodyPr>
          <a:lstStyle/>
          <a:p>
            <a:r>
              <a:rPr lang="zh-CN" altLang="en-US" sz="2400" b="1" dirty="0">
                <a:latin typeface="Agency FB" panose="020B0503020202020204" pitchFamily="34" charset="0"/>
              </a:rPr>
              <a:t>图像去噪算法</a:t>
            </a:r>
          </a:p>
        </p:txBody>
      </p:sp>
      <p:sp>
        <p:nvSpPr>
          <p:cNvPr id="22" name="矩形 21">
            <a:extLst>
              <a:ext uri="{FF2B5EF4-FFF2-40B4-BE49-F238E27FC236}">
                <a16:creationId xmlns:a16="http://schemas.microsoft.com/office/drawing/2014/main" id="{D680D95C-5D96-44AF-B68F-072FECF6068D}"/>
              </a:ext>
            </a:extLst>
          </p:cNvPr>
          <p:cNvSpPr/>
          <p:nvPr/>
        </p:nvSpPr>
        <p:spPr>
          <a:xfrm>
            <a:off x="398206" y="317091"/>
            <a:ext cx="588154" cy="248500"/>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gency FB" panose="020B0503020202020204" pitchFamily="34" charset="0"/>
              </a:rPr>
              <a:t>03</a:t>
            </a:r>
            <a:endParaRPr lang="zh-CN" altLang="en-US" sz="2400" dirty="0">
              <a:latin typeface="Agency FB" panose="020B0503020202020204" pitchFamily="34" charset="0"/>
            </a:endParaRPr>
          </a:p>
        </p:txBody>
      </p:sp>
      <p:cxnSp>
        <p:nvCxnSpPr>
          <p:cNvPr id="23" name="直接连接符 22">
            <a:extLst>
              <a:ext uri="{FF2B5EF4-FFF2-40B4-BE49-F238E27FC236}">
                <a16:creationId xmlns:a16="http://schemas.microsoft.com/office/drawing/2014/main" id="{E6CA392E-7272-411F-8D64-FF875CF2162F}"/>
              </a:ext>
            </a:extLst>
          </p:cNvPr>
          <p:cNvCxnSpPr>
            <a:cxnSpLocks/>
          </p:cNvCxnSpPr>
          <p:nvPr/>
        </p:nvCxnSpPr>
        <p:spPr>
          <a:xfrm>
            <a:off x="1489402" y="744794"/>
            <a:ext cx="7256207" cy="0"/>
          </a:xfrm>
          <a:prstGeom prst="line">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28" name="任意多边形: 形状 27">
            <a:extLst>
              <a:ext uri="{FF2B5EF4-FFF2-40B4-BE49-F238E27FC236}">
                <a16:creationId xmlns:a16="http://schemas.microsoft.com/office/drawing/2014/main" id="{E2B46693-3EE7-4822-8596-02C75487C3C0}"/>
              </a:ext>
            </a:extLst>
          </p:cNvPr>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1"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155" y="928165"/>
            <a:ext cx="2614612" cy="13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图片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5933" y="855396"/>
            <a:ext cx="2183607" cy="1506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39783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
                                        <p:tgtEl>
                                          <p:spTgt spid="28"/>
                                        </p:tgtEl>
                                      </p:cBhvr>
                                    </p:animEffect>
                                  </p:childTnLst>
                                </p:cTn>
                              </p:par>
                            </p:childTnLst>
                          </p:cTn>
                        </p:par>
                        <p:par>
                          <p:cTn id="8" fill="hold">
                            <p:stCondLst>
                              <p:cond delay="1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300"/>
                                        <p:tgtEl>
                                          <p:spTgt spid="23"/>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400" fill="hold"/>
                                        <p:tgtEl>
                                          <p:spTgt spid="22"/>
                                        </p:tgtEl>
                                        <p:attrNameLst>
                                          <p:attrName>ppt_x</p:attrName>
                                        </p:attrNameLst>
                                      </p:cBhvr>
                                      <p:tavLst>
                                        <p:tav tm="0">
                                          <p:val>
                                            <p:strVal val="0-#ppt_w/2"/>
                                          </p:val>
                                        </p:tav>
                                        <p:tav tm="100000">
                                          <p:val>
                                            <p:strVal val="#ppt_x"/>
                                          </p:val>
                                        </p:tav>
                                      </p:tavLst>
                                    </p:anim>
                                    <p:anim calcmode="lin" valueType="num">
                                      <p:cBhvr additive="base">
                                        <p:cTn id="15" dur="400" fill="hold"/>
                                        <p:tgtEl>
                                          <p:spTgt spid="22"/>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iterate type="wd">
                                    <p:tmPct val="10000"/>
                                  </p:iterate>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400" fill="hold"/>
                                        <p:tgtEl>
                                          <p:spTgt spid="21"/>
                                        </p:tgtEl>
                                        <p:attrNameLst>
                                          <p:attrName>ppt_x</p:attrName>
                                        </p:attrNameLst>
                                      </p:cBhvr>
                                      <p:tavLst>
                                        <p:tav tm="0">
                                          <p:val>
                                            <p:strVal val="0-#ppt_w/2"/>
                                          </p:val>
                                        </p:tav>
                                        <p:tav tm="100000">
                                          <p:val>
                                            <p:strVal val="#ppt_x"/>
                                          </p:val>
                                        </p:tav>
                                      </p:tavLst>
                                    </p:anim>
                                    <p:anim calcmode="lin" valueType="num">
                                      <p:cBhvr additive="base">
                                        <p:cTn id="20" dur="400" fill="hold"/>
                                        <p:tgtEl>
                                          <p:spTgt spid="21"/>
                                        </p:tgtEl>
                                        <p:attrNameLst>
                                          <p:attrName>ppt_y</p:attrName>
                                        </p:attrNameLst>
                                      </p:cBhvr>
                                      <p:tavLst>
                                        <p:tav tm="0">
                                          <p:val>
                                            <p:strVal val="#ppt_y"/>
                                          </p:val>
                                        </p:tav>
                                        <p:tav tm="100000">
                                          <p:val>
                                            <p:strVal val="#ppt_y"/>
                                          </p:val>
                                        </p:tav>
                                      </p:tavLst>
                                    </p:anim>
                                  </p:childTnLst>
                                </p:cTn>
                              </p:par>
                            </p:childTnLst>
                          </p:cTn>
                        </p:par>
                        <p:par>
                          <p:cTn id="21" fill="hold">
                            <p:stCondLst>
                              <p:cond delay="1020"/>
                            </p:stCondLst>
                            <p:childTnLst>
                              <p:par>
                                <p:cTn id="22" presetID="23" presetClass="entr" presetSubtype="16"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childTnLst>
                                </p:cTn>
                              </p:par>
                            </p:childTnLst>
                          </p:cTn>
                        </p:par>
                        <p:par>
                          <p:cTn id="26" fill="hold">
                            <p:stCondLst>
                              <p:cond delay="1520"/>
                            </p:stCondLst>
                            <p:childTnLst>
                              <p:par>
                                <p:cTn id="27" presetID="29"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ppt_x</p:attrName>
                                        </p:attrNameLst>
                                      </p:cBhvr>
                                      <p:tavLst>
                                        <p:tav tm="0">
                                          <p:val>
                                            <p:strVal val="#ppt_x-.2"/>
                                          </p:val>
                                        </p:tav>
                                        <p:tav tm="100000">
                                          <p:val>
                                            <p:strVal val="#ppt_x"/>
                                          </p:val>
                                        </p:tav>
                                      </p:tavLst>
                                    </p:anim>
                                    <p:anim calcmode="lin" valueType="num">
                                      <p:cBhvr>
                                        <p:cTn id="30" dur="5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31" dur="500"/>
                                        <p:tgtEl>
                                          <p:spTgt spid="18"/>
                                        </p:tgtEl>
                                      </p:cBhvr>
                                    </p:animEffect>
                                  </p:childTnLst>
                                </p:cTn>
                              </p:par>
                            </p:childTnLst>
                          </p:cTn>
                        </p:par>
                        <p:par>
                          <p:cTn id="32" fill="hold">
                            <p:stCondLst>
                              <p:cond delay="2020"/>
                            </p:stCondLst>
                            <p:childTnLst>
                              <p:par>
                                <p:cTn id="33" presetID="23" presetClass="entr" presetSubtype="16"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childTnLst>
                                </p:cTn>
                              </p:par>
                            </p:childTnLst>
                          </p:cTn>
                        </p:par>
                        <p:par>
                          <p:cTn id="37" fill="hold">
                            <p:stCondLst>
                              <p:cond delay="2520"/>
                            </p:stCondLst>
                            <p:childTnLst>
                              <p:par>
                                <p:cTn id="38" presetID="29" presetClass="entr" presetSubtype="0"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p:cTn id="40" dur="500" fill="hold"/>
                                        <p:tgtEl>
                                          <p:spTgt spid="20"/>
                                        </p:tgtEl>
                                        <p:attrNameLst>
                                          <p:attrName>ppt_x</p:attrName>
                                        </p:attrNameLst>
                                      </p:cBhvr>
                                      <p:tavLst>
                                        <p:tav tm="0">
                                          <p:val>
                                            <p:strVal val="#ppt_x-.2"/>
                                          </p:val>
                                        </p:tav>
                                        <p:tav tm="100000">
                                          <p:val>
                                            <p:strVal val="#ppt_x"/>
                                          </p:val>
                                        </p:tav>
                                      </p:tavLst>
                                    </p:anim>
                                    <p:anim calcmode="lin" valueType="num">
                                      <p:cBhvr>
                                        <p:cTn id="41" dur="5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42" dur="500"/>
                                        <p:tgtEl>
                                          <p:spTgt spid="20"/>
                                        </p:tgtEl>
                                      </p:cBhvr>
                                    </p:animEffect>
                                  </p:childTnLst>
                                </p:cTn>
                              </p:par>
                            </p:childTnLst>
                          </p:cTn>
                        </p:par>
                        <p:par>
                          <p:cTn id="43" fill="hold">
                            <p:stCondLst>
                              <p:cond delay="3020"/>
                            </p:stCondLst>
                            <p:childTnLst>
                              <p:par>
                                <p:cTn id="44" presetID="23" presetClass="entr" presetSubtype="16"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childTnLst>
                                </p:cTn>
                              </p:par>
                            </p:childTnLst>
                          </p:cTn>
                        </p:par>
                        <p:par>
                          <p:cTn id="48" fill="hold">
                            <p:stCondLst>
                              <p:cond delay="3520"/>
                            </p:stCondLst>
                            <p:childTnLst>
                              <p:par>
                                <p:cTn id="49" presetID="23" presetClass="entr" presetSubtype="16"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p:cTn id="51" dur="500" fill="hold"/>
                                        <p:tgtEl>
                                          <p:spTgt spid="17"/>
                                        </p:tgtEl>
                                        <p:attrNameLst>
                                          <p:attrName>ppt_w</p:attrName>
                                        </p:attrNameLst>
                                      </p:cBhvr>
                                      <p:tavLst>
                                        <p:tav tm="0">
                                          <p:val>
                                            <p:fltVal val="0"/>
                                          </p:val>
                                        </p:tav>
                                        <p:tav tm="100000">
                                          <p:val>
                                            <p:strVal val="#ppt_w"/>
                                          </p:val>
                                        </p:tav>
                                      </p:tavLst>
                                    </p:anim>
                                    <p:anim calcmode="lin" valueType="num">
                                      <p:cBhvr>
                                        <p:cTn id="52" dur="500" fill="hold"/>
                                        <p:tgtEl>
                                          <p:spTgt spid="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17" grpId="0"/>
      <p:bldP spid="18" grpId="0" animBg="1"/>
      <p:bldP spid="20" grpId="0" animBg="1"/>
      <p:bldP spid="21" grpId="0"/>
      <p:bldP spid="22" grpId="0" animBg="1"/>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38">
            <a:extLst>
              <a:ext uri="{FF2B5EF4-FFF2-40B4-BE49-F238E27FC236}">
                <a16:creationId xmlns:a16="http://schemas.microsoft.com/office/drawing/2014/main" id="{06B2B988-5941-488A-80DE-45192149F4A9}"/>
              </a:ext>
            </a:extLst>
          </p:cNvPr>
          <p:cNvSpPr>
            <a:spLocks noChangeArrowheads="1"/>
          </p:cNvSpPr>
          <p:nvPr/>
        </p:nvSpPr>
        <p:spPr bwMode="auto">
          <a:xfrm>
            <a:off x="1289179" y="2432116"/>
            <a:ext cx="1262610" cy="282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193" tIns="33597" rIns="67193" bIns="33597">
            <a:spAutoFit/>
          </a:bodyPr>
          <a:lstStyle/>
          <a:p>
            <a:pPr algn="ctr">
              <a:defRPr/>
            </a:pPr>
            <a:r>
              <a:rPr lang="zh-CN" altLang="en-US" sz="1394" dirty="0">
                <a:solidFill>
                  <a:schemeClr val="tx1">
                    <a:lumMod val="65000"/>
                    <a:lumOff val="35000"/>
                  </a:schemeClr>
                </a:solidFill>
                <a:latin typeface="Arial" panose="020B0604020202020204" pitchFamily="34" charset="0"/>
                <a:ea typeface="微软雅黑" panose="020B0503020204020204" pitchFamily="34" charset="-122"/>
              </a:rPr>
              <a:t>拉普拉斯锐化 </a:t>
            </a:r>
          </a:p>
        </p:txBody>
      </p:sp>
      <p:sp>
        <p:nvSpPr>
          <p:cNvPr id="13" name="矩形 47">
            <a:extLst>
              <a:ext uri="{FF2B5EF4-FFF2-40B4-BE49-F238E27FC236}">
                <a16:creationId xmlns:a16="http://schemas.microsoft.com/office/drawing/2014/main" id="{F2D80C9B-CFE1-43FB-BEB1-036567972CE0}"/>
              </a:ext>
            </a:extLst>
          </p:cNvPr>
          <p:cNvSpPr>
            <a:spLocks noChangeArrowheads="1"/>
          </p:cNvSpPr>
          <p:nvPr/>
        </p:nvSpPr>
        <p:spPr bwMode="auto">
          <a:xfrm>
            <a:off x="839023" y="2946586"/>
            <a:ext cx="2594647" cy="185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67193" tIns="33597" rIns="67193" bIns="33597">
            <a:spAutoFit/>
          </a:bodyPr>
          <a:lstStyle/>
          <a:p>
            <a:pPr>
              <a:lnSpc>
                <a:spcPct val="130000"/>
              </a:lnSpc>
            </a:pPr>
            <a:r>
              <a:rPr lang="zh-CN" altLang="en-US" sz="1000" dirty="0"/>
              <a:t>拉普拉斯锐化图像是根据图像某个像素的周围像素到此像素的突变程度有关，也就是说它的依据是图像像素的变化程度。</a:t>
            </a:r>
            <a:endParaRPr lang="en-US" altLang="zh-CN" sz="1000" dirty="0"/>
          </a:p>
          <a:p>
            <a:pPr>
              <a:lnSpc>
                <a:spcPct val="130000"/>
              </a:lnSpc>
            </a:pPr>
            <a:r>
              <a:rPr lang="zh-CN" altLang="en-US" sz="1000" dirty="0"/>
              <a:t>当邻域中心像素灰度低于它所在的领域内其它像素的平均灰度时，此中心像素的灰度应被进一步降低，当邻域中心像素灰度高于它所在的邻域内其它像素的平均灰度时，此中心像素的灰度应被进一步提高，以此实现图像的锐化处理</a:t>
            </a:r>
            <a:endParaRPr lang="en-GB" altLang="zh-CN" sz="1000"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
        <p:nvSpPr>
          <p:cNvPr id="18" name="矩形 36">
            <a:extLst>
              <a:ext uri="{FF2B5EF4-FFF2-40B4-BE49-F238E27FC236}">
                <a16:creationId xmlns:a16="http://schemas.microsoft.com/office/drawing/2014/main" id="{BE0F13B2-D56B-46A1-B4EA-C03413124C3F}"/>
              </a:ext>
            </a:extLst>
          </p:cNvPr>
          <p:cNvSpPr>
            <a:spLocks noChangeArrowheads="1"/>
          </p:cNvSpPr>
          <p:nvPr/>
        </p:nvSpPr>
        <p:spPr bwMode="auto">
          <a:xfrm>
            <a:off x="1266370" y="2716287"/>
            <a:ext cx="1322991" cy="33599"/>
          </a:xfrm>
          <a:prstGeom prst="rect">
            <a:avLst/>
          </a:prstGeom>
          <a:solidFill>
            <a:srgbClr val="19B49B"/>
          </a:solidFill>
          <a:ln>
            <a:noFill/>
          </a:ln>
        </p:spPr>
        <p:txBody>
          <a:bodyPr anchor="ctr"/>
          <a:lstStyle/>
          <a:p>
            <a:pPr algn="ctr"/>
            <a:endParaRPr lang="zh-CN" altLang="zh-CN" sz="1470">
              <a:latin typeface="Arial" panose="020B0604020202020204" pitchFamily="34" charset="0"/>
              <a:ea typeface="微软雅黑" panose="020B0503020204020204" pitchFamily="34" charset="-122"/>
            </a:endParaRPr>
          </a:p>
        </p:txBody>
      </p:sp>
      <p:sp>
        <p:nvSpPr>
          <p:cNvPr id="21" name="TextBox 20">
            <a:extLst>
              <a:ext uri="{FF2B5EF4-FFF2-40B4-BE49-F238E27FC236}">
                <a16:creationId xmlns:a16="http://schemas.microsoft.com/office/drawing/2014/main" id="{2D259A2F-7821-42CA-898C-7EB9EA6EF0F9}"/>
              </a:ext>
            </a:extLst>
          </p:cNvPr>
          <p:cNvSpPr txBox="1"/>
          <p:nvPr/>
        </p:nvSpPr>
        <p:spPr>
          <a:xfrm>
            <a:off x="907975" y="292748"/>
            <a:ext cx="2828205" cy="461665"/>
          </a:xfrm>
          <a:prstGeom prst="rect">
            <a:avLst/>
          </a:prstGeom>
          <a:noFill/>
        </p:spPr>
        <p:txBody>
          <a:bodyPr wrap="square" rtlCol="0">
            <a:spAutoFit/>
          </a:bodyPr>
          <a:lstStyle/>
          <a:p>
            <a:r>
              <a:rPr lang="zh-CN" altLang="en-US" sz="2400" b="1" dirty="0">
                <a:latin typeface="Agency FB" panose="020B0503020202020204" pitchFamily="34" charset="0"/>
              </a:rPr>
              <a:t>图像锐化算法</a:t>
            </a:r>
          </a:p>
        </p:txBody>
      </p:sp>
      <p:sp>
        <p:nvSpPr>
          <p:cNvPr id="22" name="矩形 21">
            <a:extLst>
              <a:ext uri="{FF2B5EF4-FFF2-40B4-BE49-F238E27FC236}">
                <a16:creationId xmlns:a16="http://schemas.microsoft.com/office/drawing/2014/main" id="{D680D95C-5D96-44AF-B68F-072FECF6068D}"/>
              </a:ext>
            </a:extLst>
          </p:cNvPr>
          <p:cNvSpPr/>
          <p:nvPr/>
        </p:nvSpPr>
        <p:spPr>
          <a:xfrm>
            <a:off x="398206" y="317091"/>
            <a:ext cx="588154" cy="248500"/>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gency FB" panose="020B0503020202020204" pitchFamily="34" charset="0"/>
              </a:rPr>
              <a:t>03</a:t>
            </a:r>
            <a:endParaRPr lang="zh-CN" altLang="en-US" sz="2400" dirty="0">
              <a:latin typeface="Agency FB" panose="020B0503020202020204" pitchFamily="34" charset="0"/>
            </a:endParaRPr>
          </a:p>
        </p:txBody>
      </p:sp>
      <p:cxnSp>
        <p:nvCxnSpPr>
          <p:cNvPr id="23" name="直接连接符 22">
            <a:extLst>
              <a:ext uri="{FF2B5EF4-FFF2-40B4-BE49-F238E27FC236}">
                <a16:creationId xmlns:a16="http://schemas.microsoft.com/office/drawing/2014/main" id="{E6CA392E-7272-411F-8D64-FF875CF2162F}"/>
              </a:ext>
            </a:extLst>
          </p:cNvPr>
          <p:cNvCxnSpPr>
            <a:cxnSpLocks/>
          </p:cNvCxnSpPr>
          <p:nvPr/>
        </p:nvCxnSpPr>
        <p:spPr>
          <a:xfrm>
            <a:off x="1489402" y="744794"/>
            <a:ext cx="7256207" cy="0"/>
          </a:xfrm>
          <a:prstGeom prst="line">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28" name="任意多边形: 形状 27">
            <a:extLst>
              <a:ext uri="{FF2B5EF4-FFF2-40B4-BE49-F238E27FC236}">
                <a16:creationId xmlns:a16="http://schemas.microsoft.com/office/drawing/2014/main" id="{E2B46693-3EE7-4822-8596-02C75487C3C0}"/>
              </a:ext>
            </a:extLst>
          </p:cNvPr>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170A5506-FE18-44B5-AC11-D0542F6F6081}"/>
              </a:ext>
            </a:extLst>
          </p:cNvPr>
          <p:cNvPicPr>
            <a:picLocks noChangeAspect="1"/>
          </p:cNvPicPr>
          <p:nvPr/>
        </p:nvPicPr>
        <p:blipFill>
          <a:blip r:embed="rId3"/>
          <a:stretch>
            <a:fillRect/>
          </a:stretch>
        </p:blipFill>
        <p:spPr>
          <a:xfrm>
            <a:off x="986360" y="946657"/>
            <a:ext cx="1752600" cy="1219200"/>
          </a:xfrm>
          <a:prstGeom prst="rect">
            <a:avLst/>
          </a:prstGeom>
        </p:spPr>
      </p:pic>
      <p:pic>
        <p:nvPicPr>
          <p:cNvPr id="6" name="图片 5">
            <a:extLst>
              <a:ext uri="{FF2B5EF4-FFF2-40B4-BE49-F238E27FC236}">
                <a16:creationId xmlns:a16="http://schemas.microsoft.com/office/drawing/2014/main" id="{F02361AF-13E9-4319-841D-804F43648D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769" y="4295519"/>
            <a:ext cx="4077266" cy="279149"/>
          </a:xfrm>
          <a:prstGeom prst="rect">
            <a:avLst/>
          </a:prstGeom>
        </p:spPr>
      </p:pic>
      <p:sp>
        <p:nvSpPr>
          <p:cNvPr id="7" name="文本框 6">
            <a:extLst>
              <a:ext uri="{FF2B5EF4-FFF2-40B4-BE49-F238E27FC236}">
                <a16:creationId xmlns:a16="http://schemas.microsoft.com/office/drawing/2014/main" id="{9CC34C59-CCB4-40DB-8807-7ADE6A70A774}"/>
              </a:ext>
            </a:extLst>
          </p:cNvPr>
          <p:cNvSpPr txBox="1"/>
          <p:nvPr/>
        </p:nvSpPr>
        <p:spPr>
          <a:xfrm>
            <a:off x="4391525" y="3711818"/>
            <a:ext cx="2657577" cy="307777"/>
          </a:xfrm>
          <a:prstGeom prst="rect">
            <a:avLst/>
          </a:prstGeom>
          <a:noFill/>
        </p:spPr>
        <p:txBody>
          <a:bodyPr wrap="square" rtlCol="0">
            <a:spAutoFit/>
          </a:bodyPr>
          <a:lstStyle/>
          <a:p>
            <a:r>
              <a:rPr lang="zh-CN" altLang="en-US" sz="1400" dirty="0"/>
              <a:t>二阶微分确定边缘的位置</a:t>
            </a:r>
          </a:p>
        </p:txBody>
      </p:sp>
      <p:pic>
        <p:nvPicPr>
          <p:cNvPr id="9" name="图片 8">
            <a:extLst>
              <a:ext uri="{FF2B5EF4-FFF2-40B4-BE49-F238E27FC236}">
                <a16:creationId xmlns:a16="http://schemas.microsoft.com/office/drawing/2014/main" id="{6A891A3B-CA20-4307-9BFB-64E54A8CAD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1525" y="2409273"/>
            <a:ext cx="3494509" cy="1194649"/>
          </a:xfrm>
          <a:prstGeom prst="rect">
            <a:avLst/>
          </a:prstGeom>
        </p:spPr>
      </p:pic>
      <p:sp>
        <p:nvSpPr>
          <p:cNvPr id="25" name="文本框 24">
            <a:extLst>
              <a:ext uri="{FF2B5EF4-FFF2-40B4-BE49-F238E27FC236}">
                <a16:creationId xmlns:a16="http://schemas.microsoft.com/office/drawing/2014/main" id="{906A80C8-9549-439D-B4F1-7E60A800198A}"/>
              </a:ext>
            </a:extLst>
          </p:cNvPr>
          <p:cNvSpPr txBox="1"/>
          <p:nvPr/>
        </p:nvSpPr>
        <p:spPr>
          <a:xfrm>
            <a:off x="4391525" y="1978935"/>
            <a:ext cx="2657577" cy="307777"/>
          </a:xfrm>
          <a:prstGeom prst="rect">
            <a:avLst/>
          </a:prstGeom>
          <a:noFill/>
        </p:spPr>
        <p:txBody>
          <a:bodyPr wrap="square" rtlCol="0">
            <a:spAutoFit/>
          </a:bodyPr>
          <a:lstStyle/>
          <a:p>
            <a:r>
              <a:rPr lang="zh-CN" altLang="en-US" sz="1400" dirty="0"/>
              <a:t>一阶微分检测边缘是否存在</a:t>
            </a:r>
          </a:p>
        </p:txBody>
      </p:sp>
      <p:pic>
        <p:nvPicPr>
          <p:cNvPr id="15" name="图片 14">
            <a:extLst>
              <a:ext uri="{FF2B5EF4-FFF2-40B4-BE49-F238E27FC236}">
                <a16:creationId xmlns:a16="http://schemas.microsoft.com/office/drawing/2014/main" id="{FA215EA1-9F8E-400F-8128-373A559739A0}"/>
              </a:ext>
            </a:extLst>
          </p:cNvPr>
          <p:cNvPicPr>
            <a:picLocks noChangeAspect="1"/>
          </p:cNvPicPr>
          <p:nvPr/>
        </p:nvPicPr>
        <p:blipFill>
          <a:blip r:embed="rId6"/>
          <a:stretch>
            <a:fillRect/>
          </a:stretch>
        </p:blipFill>
        <p:spPr>
          <a:xfrm>
            <a:off x="5494817" y="843406"/>
            <a:ext cx="1302792" cy="1058255"/>
          </a:xfrm>
          <a:prstGeom prst="rect">
            <a:avLst/>
          </a:prstGeom>
        </p:spPr>
      </p:pic>
      <p:pic>
        <p:nvPicPr>
          <p:cNvPr id="26" name="图片 25">
            <a:extLst>
              <a:ext uri="{FF2B5EF4-FFF2-40B4-BE49-F238E27FC236}">
                <a16:creationId xmlns:a16="http://schemas.microsoft.com/office/drawing/2014/main" id="{2C163929-3539-4C33-9ABD-008580769A1B}"/>
              </a:ext>
            </a:extLst>
          </p:cNvPr>
          <p:cNvPicPr>
            <a:picLocks noChangeAspect="1"/>
          </p:cNvPicPr>
          <p:nvPr/>
        </p:nvPicPr>
        <p:blipFill>
          <a:blip r:embed="rId7"/>
          <a:stretch>
            <a:fillRect/>
          </a:stretch>
        </p:blipFill>
        <p:spPr>
          <a:xfrm>
            <a:off x="7019817" y="834885"/>
            <a:ext cx="1302792" cy="1090003"/>
          </a:xfrm>
          <a:prstGeom prst="rect">
            <a:avLst/>
          </a:prstGeom>
        </p:spPr>
      </p:pic>
      <p:pic>
        <p:nvPicPr>
          <p:cNvPr id="30" name="图片 29">
            <a:extLst>
              <a:ext uri="{FF2B5EF4-FFF2-40B4-BE49-F238E27FC236}">
                <a16:creationId xmlns:a16="http://schemas.microsoft.com/office/drawing/2014/main" id="{D73D70C1-8663-4633-AF9B-17EA31A8CE8A}"/>
              </a:ext>
            </a:extLst>
          </p:cNvPr>
          <p:cNvPicPr>
            <a:picLocks noChangeAspect="1"/>
          </p:cNvPicPr>
          <p:nvPr/>
        </p:nvPicPr>
        <p:blipFill>
          <a:blip r:embed="rId8"/>
          <a:stretch>
            <a:fillRect/>
          </a:stretch>
        </p:blipFill>
        <p:spPr>
          <a:xfrm>
            <a:off x="4015681" y="822516"/>
            <a:ext cx="1271737" cy="1033858"/>
          </a:xfrm>
          <a:prstGeom prst="rect">
            <a:avLst/>
          </a:prstGeom>
        </p:spPr>
      </p:pic>
    </p:spTree>
    <p:extLst>
      <p:ext uri="{BB962C8B-B14F-4D97-AF65-F5344CB8AC3E}">
        <p14:creationId xmlns:p14="http://schemas.microsoft.com/office/powerpoint/2010/main" val="23979160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
                                        <p:tgtEl>
                                          <p:spTgt spid="28"/>
                                        </p:tgtEl>
                                      </p:cBhvr>
                                    </p:animEffect>
                                  </p:childTnLst>
                                </p:cTn>
                              </p:par>
                            </p:childTnLst>
                          </p:cTn>
                        </p:par>
                        <p:par>
                          <p:cTn id="8" fill="hold">
                            <p:stCondLst>
                              <p:cond delay="1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300"/>
                                        <p:tgtEl>
                                          <p:spTgt spid="23"/>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400" fill="hold"/>
                                        <p:tgtEl>
                                          <p:spTgt spid="22"/>
                                        </p:tgtEl>
                                        <p:attrNameLst>
                                          <p:attrName>ppt_x</p:attrName>
                                        </p:attrNameLst>
                                      </p:cBhvr>
                                      <p:tavLst>
                                        <p:tav tm="0">
                                          <p:val>
                                            <p:strVal val="0-#ppt_w/2"/>
                                          </p:val>
                                        </p:tav>
                                        <p:tav tm="100000">
                                          <p:val>
                                            <p:strVal val="#ppt_x"/>
                                          </p:val>
                                        </p:tav>
                                      </p:tavLst>
                                    </p:anim>
                                    <p:anim calcmode="lin" valueType="num">
                                      <p:cBhvr additive="base">
                                        <p:cTn id="15" dur="400" fill="hold"/>
                                        <p:tgtEl>
                                          <p:spTgt spid="22"/>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iterate type="wd">
                                    <p:tmPct val="10000"/>
                                  </p:iterate>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400" fill="hold"/>
                                        <p:tgtEl>
                                          <p:spTgt spid="21"/>
                                        </p:tgtEl>
                                        <p:attrNameLst>
                                          <p:attrName>ppt_x</p:attrName>
                                        </p:attrNameLst>
                                      </p:cBhvr>
                                      <p:tavLst>
                                        <p:tav tm="0">
                                          <p:val>
                                            <p:strVal val="0-#ppt_w/2"/>
                                          </p:val>
                                        </p:tav>
                                        <p:tav tm="100000">
                                          <p:val>
                                            <p:strVal val="#ppt_x"/>
                                          </p:val>
                                        </p:tav>
                                      </p:tavLst>
                                    </p:anim>
                                    <p:anim calcmode="lin" valueType="num">
                                      <p:cBhvr additive="base">
                                        <p:cTn id="20" dur="400" fill="hold"/>
                                        <p:tgtEl>
                                          <p:spTgt spid="21"/>
                                        </p:tgtEl>
                                        <p:attrNameLst>
                                          <p:attrName>ppt_y</p:attrName>
                                        </p:attrNameLst>
                                      </p:cBhvr>
                                      <p:tavLst>
                                        <p:tav tm="0">
                                          <p:val>
                                            <p:strVal val="#ppt_y"/>
                                          </p:val>
                                        </p:tav>
                                        <p:tav tm="100000">
                                          <p:val>
                                            <p:strVal val="#ppt_y"/>
                                          </p:val>
                                        </p:tav>
                                      </p:tavLst>
                                    </p:anim>
                                  </p:childTnLst>
                                </p:cTn>
                              </p:par>
                            </p:childTnLst>
                          </p:cTn>
                        </p:par>
                        <p:par>
                          <p:cTn id="21" fill="hold">
                            <p:stCondLst>
                              <p:cond delay="980"/>
                            </p:stCondLst>
                            <p:childTnLst>
                              <p:par>
                                <p:cTn id="22" presetID="23" presetClass="entr" presetSubtype="16"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childTnLst>
                                </p:cTn>
                              </p:par>
                            </p:childTnLst>
                          </p:cTn>
                        </p:par>
                        <p:par>
                          <p:cTn id="26" fill="hold">
                            <p:stCondLst>
                              <p:cond delay="1480"/>
                            </p:stCondLst>
                            <p:childTnLst>
                              <p:par>
                                <p:cTn id="27" presetID="29"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ppt_x</p:attrName>
                                        </p:attrNameLst>
                                      </p:cBhvr>
                                      <p:tavLst>
                                        <p:tav tm="0">
                                          <p:val>
                                            <p:strVal val="#ppt_x-.2"/>
                                          </p:val>
                                        </p:tav>
                                        <p:tav tm="100000">
                                          <p:val>
                                            <p:strVal val="#ppt_x"/>
                                          </p:val>
                                        </p:tav>
                                      </p:tavLst>
                                    </p:anim>
                                    <p:anim calcmode="lin" valueType="num">
                                      <p:cBhvr>
                                        <p:cTn id="30" dur="5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31" dur="500"/>
                                        <p:tgtEl>
                                          <p:spTgt spid="18"/>
                                        </p:tgtEl>
                                      </p:cBhvr>
                                    </p:animEffect>
                                  </p:childTnLst>
                                </p:cTn>
                              </p:par>
                            </p:childTnLst>
                          </p:cTn>
                        </p:par>
                        <p:par>
                          <p:cTn id="32" fill="hold">
                            <p:stCondLst>
                              <p:cond delay="1980"/>
                            </p:stCondLst>
                            <p:childTnLst>
                              <p:par>
                                <p:cTn id="33" presetID="23" presetClass="entr" presetSubtype="16"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8" grpId="0" animBg="1"/>
      <p:bldP spid="21" grpId="0"/>
      <p:bldP spid="22" grpId="0" animBg="1"/>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639CD39-1E8A-4D85-950E-748B6ED23F49}"/>
              </a:ext>
            </a:extLst>
          </p:cNvPr>
          <p:cNvSpPr/>
          <p:nvPr/>
        </p:nvSpPr>
        <p:spPr>
          <a:xfrm>
            <a:off x="4439264" y="1128251"/>
            <a:ext cx="339213" cy="339213"/>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Agency FB" panose="020B0503020202020204" pitchFamily="34" charset="0"/>
                <a:ea typeface="★懐風体" panose="02000600000000000000" pitchFamily="2" charset="-128"/>
              </a:rPr>
              <a:t>01</a:t>
            </a:r>
            <a:endParaRPr lang="zh-CN" altLang="en-US" sz="1400" dirty="0">
              <a:latin typeface="Agency FB" panose="020B0503020202020204" pitchFamily="34" charset="0"/>
              <a:ea typeface="★懐風体" panose="02000600000000000000" pitchFamily="2" charset="-128"/>
            </a:endParaRPr>
          </a:p>
        </p:txBody>
      </p:sp>
      <p:pic>
        <p:nvPicPr>
          <p:cNvPr id="13" name="图片 12">
            <a:extLst>
              <a:ext uri="{FF2B5EF4-FFF2-40B4-BE49-F238E27FC236}">
                <a16:creationId xmlns:a16="http://schemas.microsoft.com/office/drawing/2014/main" id="{AD3E8EB2-3FE7-4B4C-859C-E3C0C25D1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682240" cy="5040313"/>
          </a:xfrm>
          <a:prstGeom prst="rect">
            <a:avLst/>
          </a:prstGeom>
        </p:spPr>
      </p:pic>
      <p:sp>
        <p:nvSpPr>
          <p:cNvPr id="3" name="矩形 2">
            <a:extLst>
              <a:ext uri="{FF2B5EF4-FFF2-40B4-BE49-F238E27FC236}">
                <a16:creationId xmlns:a16="http://schemas.microsoft.com/office/drawing/2014/main" id="{CDDF8CA1-EDA3-4D1C-AE86-0223C2BE7087}"/>
              </a:ext>
            </a:extLst>
          </p:cNvPr>
          <p:cNvSpPr/>
          <p:nvPr/>
        </p:nvSpPr>
        <p:spPr>
          <a:xfrm>
            <a:off x="1960881" y="995516"/>
            <a:ext cx="2140974" cy="3485043"/>
          </a:xfrm>
          <a:prstGeom prst="rect">
            <a:avLst/>
          </a:prstGeom>
          <a:noFill/>
          <a:ln w="38100">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48F48077-E0F9-4626-8BA6-58D274AF3D88}"/>
              </a:ext>
            </a:extLst>
          </p:cNvPr>
          <p:cNvSpPr txBox="1"/>
          <p:nvPr/>
        </p:nvSpPr>
        <p:spPr>
          <a:xfrm>
            <a:off x="4908605" y="1113191"/>
            <a:ext cx="2031325" cy="369332"/>
          </a:xfrm>
          <a:prstGeom prst="rect">
            <a:avLst/>
          </a:prstGeom>
          <a:noFill/>
        </p:spPr>
        <p:txBody>
          <a:bodyPr wrap="none" rtlCol="0">
            <a:spAutoFit/>
          </a:bodyPr>
          <a:lstStyle/>
          <a:p>
            <a:r>
              <a:rPr lang="zh-CN" altLang="en-US" b="1" dirty="0">
                <a:latin typeface="Agency FB" panose="020B0503020202020204" pitchFamily="34" charset="0"/>
              </a:rPr>
              <a:t>系统总体思想介绍</a:t>
            </a:r>
          </a:p>
        </p:txBody>
      </p:sp>
      <p:sp>
        <p:nvSpPr>
          <p:cNvPr id="14" name="矩形 13">
            <a:extLst>
              <a:ext uri="{FF2B5EF4-FFF2-40B4-BE49-F238E27FC236}">
                <a16:creationId xmlns:a16="http://schemas.microsoft.com/office/drawing/2014/main" id="{CE672FA1-EBBB-487D-B88B-21A46995CB74}"/>
              </a:ext>
            </a:extLst>
          </p:cNvPr>
          <p:cNvSpPr/>
          <p:nvPr/>
        </p:nvSpPr>
        <p:spPr>
          <a:xfrm>
            <a:off x="4439264" y="1800779"/>
            <a:ext cx="339213" cy="339213"/>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Agency FB" panose="020B0503020202020204" pitchFamily="34" charset="0"/>
                <a:ea typeface="★懐風体" panose="02000600000000000000" pitchFamily="2" charset="-128"/>
              </a:rPr>
              <a:t>02</a:t>
            </a:r>
            <a:endParaRPr lang="zh-CN" altLang="en-US" sz="1400" dirty="0">
              <a:latin typeface="Agency FB" panose="020B0503020202020204" pitchFamily="34" charset="0"/>
              <a:ea typeface="★懐風体" panose="02000600000000000000" pitchFamily="2" charset="-128"/>
            </a:endParaRPr>
          </a:p>
        </p:txBody>
      </p:sp>
      <p:sp>
        <p:nvSpPr>
          <p:cNvPr id="15" name="文本框 14">
            <a:extLst>
              <a:ext uri="{FF2B5EF4-FFF2-40B4-BE49-F238E27FC236}">
                <a16:creationId xmlns:a16="http://schemas.microsoft.com/office/drawing/2014/main" id="{DE94EDC2-76C5-4938-9406-805C46E26F26}"/>
              </a:ext>
            </a:extLst>
          </p:cNvPr>
          <p:cNvSpPr txBox="1"/>
          <p:nvPr/>
        </p:nvSpPr>
        <p:spPr>
          <a:xfrm>
            <a:off x="4908606" y="1755921"/>
            <a:ext cx="1107996" cy="369332"/>
          </a:xfrm>
          <a:prstGeom prst="rect">
            <a:avLst/>
          </a:prstGeom>
          <a:noFill/>
        </p:spPr>
        <p:txBody>
          <a:bodyPr wrap="none" rtlCol="0">
            <a:spAutoFit/>
          </a:bodyPr>
          <a:lstStyle/>
          <a:p>
            <a:r>
              <a:rPr lang="zh-CN" altLang="en-US" b="1" dirty="0">
                <a:latin typeface="Agency FB" panose="020B0503020202020204" pitchFamily="34" charset="0"/>
              </a:rPr>
              <a:t>质量控制</a:t>
            </a:r>
          </a:p>
        </p:txBody>
      </p:sp>
      <p:sp>
        <p:nvSpPr>
          <p:cNvPr id="17" name="矩形 16">
            <a:extLst>
              <a:ext uri="{FF2B5EF4-FFF2-40B4-BE49-F238E27FC236}">
                <a16:creationId xmlns:a16="http://schemas.microsoft.com/office/drawing/2014/main" id="{722BFA7A-C584-46E4-B5FF-A81C9FDEB88B}"/>
              </a:ext>
            </a:extLst>
          </p:cNvPr>
          <p:cNvSpPr/>
          <p:nvPr/>
        </p:nvSpPr>
        <p:spPr>
          <a:xfrm>
            <a:off x="4439264" y="2512143"/>
            <a:ext cx="339213" cy="339213"/>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Agency FB" panose="020B0503020202020204" pitchFamily="34" charset="0"/>
                <a:ea typeface="★懐風体" panose="02000600000000000000" pitchFamily="2" charset="-128"/>
              </a:rPr>
              <a:t>03</a:t>
            </a:r>
            <a:endParaRPr lang="zh-CN" altLang="en-US" sz="1400" dirty="0">
              <a:latin typeface="Agency FB" panose="020B0503020202020204" pitchFamily="34" charset="0"/>
              <a:ea typeface="★懐風体" panose="02000600000000000000" pitchFamily="2" charset="-128"/>
            </a:endParaRPr>
          </a:p>
        </p:txBody>
      </p:sp>
      <p:sp>
        <p:nvSpPr>
          <p:cNvPr id="18" name="文本框 17">
            <a:extLst>
              <a:ext uri="{FF2B5EF4-FFF2-40B4-BE49-F238E27FC236}">
                <a16:creationId xmlns:a16="http://schemas.microsoft.com/office/drawing/2014/main" id="{C371297C-948F-4C43-BBAE-81642637A5EC}"/>
              </a:ext>
            </a:extLst>
          </p:cNvPr>
          <p:cNvSpPr txBox="1"/>
          <p:nvPr/>
        </p:nvSpPr>
        <p:spPr>
          <a:xfrm>
            <a:off x="4897685" y="2489381"/>
            <a:ext cx="1569660" cy="369332"/>
          </a:xfrm>
          <a:prstGeom prst="rect">
            <a:avLst/>
          </a:prstGeom>
          <a:noFill/>
        </p:spPr>
        <p:txBody>
          <a:bodyPr wrap="none" rtlCol="0">
            <a:spAutoFit/>
          </a:bodyPr>
          <a:lstStyle/>
          <a:p>
            <a:r>
              <a:rPr lang="zh-CN" altLang="en-US" b="1" dirty="0">
                <a:latin typeface="Agency FB" panose="020B0503020202020204" pitchFamily="34" charset="0"/>
              </a:rPr>
              <a:t>系统算法介绍</a:t>
            </a:r>
          </a:p>
        </p:txBody>
      </p:sp>
      <p:sp>
        <p:nvSpPr>
          <p:cNvPr id="20" name="矩形 19">
            <a:extLst>
              <a:ext uri="{FF2B5EF4-FFF2-40B4-BE49-F238E27FC236}">
                <a16:creationId xmlns:a16="http://schemas.microsoft.com/office/drawing/2014/main" id="{57704740-F10A-4758-B54B-7C2EFFC43123}"/>
              </a:ext>
            </a:extLst>
          </p:cNvPr>
          <p:cNvSpPr/>
          <p:nvPr/>
        </p:nvSpPr>
        <p:spPr>
          <a:xfrm>
            <a:off x="4439264" y="3204989"/>
            <a:ext cx="339213" cy="339213"/>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Agency FB" panose="020B0503020202020204" pitchFamily="34" charset="0"/>
                <a:ea typeface="★懐風体" panose="02000600000000000000" pitchFamily="2" charset="-128"/>
              </a:rPr>
              <a:t>04</a:t>
            </a:r>
            <a:endParaRPr lang="zh-CN" altLang="en-US" sz="1400" dirty="0">
              <a:latin typeface="Agency FB" panose="020B0503020202020204" pitchFamily="34" charset="0"/>
              <a:ea typeface="★懐風体" panose="02000600000000000000" pitchFamily="2" charset="-128"/>
            </a:endParaRPr>
          </a:p>
        </p:txBody>
      </p:sp>
      <p:sp>
        <p:nvSpPr>
          <p:cNvPr id="21" name="文本框 20">
            <a:extLst>
              <a:ext uri="{FF2B5EF4-FFF2-40B4-BE49-F238E27FC236}">
                <a16:creationId xmlns:a16="http://schemas.microsoft.com/office/drawing/2014/main" id="{86E87A9A-DD27-4683-9297-BF0EFBDAA8BC}"/>
              </a:ext>
            </a:extLst>
          </p:cNvPr>
          <p:cNvSpPr txBox="1"/>
          <p:nvPr/>
        </p:nvSpPr>
        <p:spPr>
          <a:xfrm>
            <a:off x="4908606" y="3189929"/>
            <a:ext cx="1569660" cy="369332"/>
          </a:xfrm>
          <a:prstGeom prst="rect">
            <a:avLst/>
          </a:prstGeom>
          <a:noFill/>
        </p:spPr>
        <p:txBody>
          <a:bodyPr wrap="none" rtlCol="0">
            <a:spAutoFit/>
          </a:bodyPr>
          <a:lstStyle/>
          <a:p>
            <a:r>
              <a:rPr lang="zh-CN" altLang="en-US" b="1" dirty="0">
                <a:latin typeface="Agency FB" panose="020B0503020202020204" pitchFamily="34" charset="0"/>
              </a:rPr>
              <a:t>系统亮点强调</a:t>
            </a:r>
          </a:p>
        </p:txBody>
      </p:sp>
      <p:sp>
        <p:nvSpPr>
          <p:cNvPr id="23" name="文本框 22">
            <a:extLst>
              <a:ext uri="{FF2B5EF4-FFF2-40B4-BE49-F238E27FC236}">
                <a16:creationId xmlns:a16="http://schemas.microsoft.com/office/drawing/2014/main" id="{74C3B1E7-B5C2-4B7B-8419-B234A914BEE2}"/>
              </a:ext>
            </a:extLst>
          </p:cNvPr>
          <p:cNvSpPr txBox="1"/>
          <p:nvPr/>
        </p:nvSpPr>
        <p:spPr>
          <a:xfrm>
            <a:off x="3228158" y="1175339"/>
            <a:ext cx="738664" cy="1015663"/>
          </a:xfrm>
          <a:prstGeom prst="rect">
            <a:avLst/>
          </a:prstGeom>
          <a:noFill/>
        </p:spPr>
        <p:txBody>
          <a:bodyPr vert="eaVert" wrap="none" rtlCol="0">
            <a:spAutoFit/>
          </a:bodyPr>
          <a:lstStyle/>
          <a:p>
            <a:r>
              <a:rPr lang="zh-CN" altLang="en-US" sz="3600" b="1" dirty="0">
                <a:latin typeface="Agency FB" panose="020B0503020202020204" pitchFamily="34" charset="0"/>
              </a:rPr>
              <a:t>目录</a:t>
            </a:r>
          </a:p>
        </p:txBody>
      </p:sp>
      <p:cxnSp>
        <p:nvCxnSpPr>
          <p:cNvPr id="24" name="直接连接符 23">
            <a:extLst>
              <a:ext uri="{FF2B5EF4-FFF2-40B4-BE49-F238E27FC236}">
                <a16:creationId xmlns:a16="http://schemas.microsoft.com/office/drawing/2014/main" id="{57EC3321-8540-432D-A06D-FE46EF21CF3C}"/>
              </a:ext>
            </a:extLst>
          </p:cNvPr>
          <p:cNvCxnSpPr>
            <a:cxnSpLocks/>
          </p:cNvCxnSpPr>
          <p:nvPr/>
        </p:nvCxnSpPr>
        <p:spPr>
          <a:xfrm>
            <a:off x="3308350" y="1244989"/>
            <a:ext cx="0" cy="47498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32DFAF7B-3F3E-4809-9A00-F0F2DCCD551C}"/>
              </a:ext>
            </a:extLst>
          </p:cNvPr>
          <p:cNvSpPr/>
          <p:nvPr/>
        </p:nvSpPr>
        <p:spPr>
          <a:xfrm>
            <a:off x="4439264" y="3905537"/>
            <a:ext cx="339213" cy="339213"/>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Agency FB" panose="020B0503020202020204" pitchFamily="34" charset="0"/>
                <a:ea typeface="★懐風体" panose="02000600000000000000" pitchFamily="2" charset="-128"/>
              </a:rPr>
              <a:t>05</a:t>
            </a:r>
            <a:endParaRPr lang="zh-CN" altLang="en-US" sz="1400" dirty="0">
              <a:latin typeface="Agency FB" panose="020B0503020202020204" pitchFamily="34" charset="0"/>
              <a:ea typeface="★懐風体" panose="02000600000000000000" pitchFamily="2" charset="-128"/>
            </a:endParaRPr>
          </a:p>
        </p:txBody>
      </p:sp>
      <p:sp>
        <p:nvSpPr>
          <p:cNvPr id="28" name="文本框 27">
            <a:extLst>
              <a:ext uri="{FF2B5EF4-FFF2-40B4-BE49-F238E27FC236}">
                <a16:creationId xmlns:a16="http://schemas.microsoft.com/office/drawing/2014/main" id="{BAB7C54D-5062-451D-9AA3-8607892A3831}"/>
              </a:ext>
            </a:extLst>
          </p:cNvPr>
          <p:cNvSpPr txBox="1"/>
          <p:nvPr/>
        </p:nvSpPr>
        <p:spPr>
          <a:xfrm>
            <a:off x="4908606" y="3890477"/>
            <a:ext cx="1569660" cy="369332"/>
          </a:xfrm>
          <a:prstGeom prst="rect">
            <a:avLst/>
          </a:prstGeom>
          <a:noFill/>
        </p:spPr>
        <p:txBody>
          <a:bodyPr wrap="none" rtlCol="0">
            <a:spAutoFit/>
          </a:bodyPr>
          <a:lstStyle/>
          <a:p>
            <a:r>
              <a:rPr lang="zh-CN" altLang="en-US" b="1" dirty="0">
                <a:latin typeface="Agency FB" panose="020B0503020202020204" pitchFamily="34" charset="0"/>
              </a:rPr>
              <a:t>系统功能演示</a:t>
            </a:r>
          </a:p>
        </p:txBody>
      </p:sp>
    </p:spTree>
    <p:extLst>
      <p:ext uri="{BB962C8B-B14F-4D97-AF65-F5344CB8AC3E}">
        <p14:creationId xmlns:p14="http://schemas.microsoft.com/office/powerpoint/2010/main" val="40944834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par>
                              <p:cTn id="12" fill="hold">
                                <p:stCondLst>
                                  <p:cond delay="1000"/>
                                </p:stCondLst>
                                <p:childTnLst>
                                  <p:par>
                                    <p:cTn id="13" presetID="2" presetClass="entr" presetSubtype="1" fill="hold" grpId="0" nodeType="afterEffect" p14:presetBounceEnd="20000">
                                      <p:stCondLst>
                                        <p:cond delay="0"/>
                                      </p:stCondLst>
                                      <p:iterate type="lt">
                                        <p:tmPct val="10000"/>
                                      </p:iterate>
                                      <p:childTnLst>
                                        <p:set>
                                          <p:cBhvr>
                                            <p:cTn id="14" dur="1" fill="hold">
                                              <p:stCondLst>
                                                <p:cond delay="0"/>
                                              </p:stCondLst>
                                            </p:cTn>
                                            <p:tgtEl>
                                              <p:spTgt spid="23"/>
                                            </p:tgtEl>
                                            <p:attrNameLst>
                                              <p:attrName>style.visibility</p:attrName>
                                            </p:attrNameLst>
                                          </p:cBhvr>
                                          <p:to>
                                            <p:strVal val="visible"/>
                                          </p:to>
                                        </p:set>
                                        <p:anim calcmode="lin" valueType="num" p14:bounceEnd="20000">
                                          <p:cBhvr additive="base">
                                            <p:cTn id="15" dur="500" fill="hold"/>
                                            <p:tgtEl>
                                              <p:spTgt spid="23"/>
                                            </p:tgtEl>
                                            <p:attrNameLst>
                                              <p:attrName>ppt_x</p:attrName>
                                            </p:attrNameLst>
                                          </p:cBhvr>
                                          <p:tavLst>
                                            <p:tav tm="0">
                                              <p:val>
                                                <p:strVal val="#ppt_x"/>
                                              </p:val>
                                            </p:tav>
                                            <p:tav tm="100000">
                                              <p:val>
                                                <p:strVal val="#ppt_x"/>
                                              </p:val>
                                            </p:tav>
                                          </p:tavLst>
                                        </p:anim>
                                        <p:anim calcmode="lin" valueType="num" p14:bounceEnd="20000">
                                          <p:cBhvr additive="base">
                                            <p:cTn id="16" dur="500" fill="hold"/>
                                            <p:tgtEl>
                                              <p:spTgt spid="23"/>
                                            </p:tgtEl>
                                            <p:attrNameLst>
                                              <p:attrName>ppt_y</p:attrName>
                                            </p:attrNameLst>
                                          </p:cBhvr>
                                          <p:tavLst>
                                            <p:tav tm="0">
                                              <p:val>
                                                <p:strVal val="0-#ppt_h/2"/>
                                              </p:val>
                                            </p:tav>
                                            <p:tav tm="100000">
                                              <p:val>
                                                <p:strVal val="#ppt_y"/>
                                              </p:val>
                                            </p:tav>
                                          </p:tavLst>
                                        </p:anim>
                                      </p:childTnLst>
                                    </p:cTn>
                                  </p:par>
                                </p:childTnLst>
                              </p:cTn>
                            </p:par>
                            <p:par>
                              <p:cTn id="17" fill="hold">
                                <p:stCondLst>
                                  <p:cond delay="1550"/>
                                </p:stCondLst>
                                <p:childTnLst>
                                  <p:par>
                                    <p:cTn id="18" presetID="10" presetClass="entr" presetSubtype="0"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
                                            <p:tgtEl>
                                              <p:spTgt spid="24"/>
                                            </p:tgtEl>
                                          </p:cBhvr>
                                        </p:animEffect>
                                      </p:childTnLst>
                                    </p:cTn>
                                  </p:par>
                                </p:childTnLst>
                              </p:cTn>
                            </p:par>
                            <p:par>
                              <p:cTn id="21" fill="hold">
                                <p:stCondLst>
                                  <p:cond delay="1650"/>
                                </p:stCondLst>
                                <p:childTnLst>
                                  <p:par>
                                    <p:cTn id="22" presetID="53" presetClass="entr" presetSubtype="16"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par>
                              <p:cTn id="27" fill="hold">
                                <p:stCondLst>
                                  <p:cond delay="2150"/>
                                </p:stCondLst>
                                <p:childTnLst>
                                  <p:par>
                                    <p:cTn id="28" presetID="2" presetClass="entr" presetSubtype="2" fill="hold" grpId="0" nodeType="afterEffect" p14:presetBounceEnd="20000">
                                      <p:stCondLst>
                                        <p:cond delay="0"/>
                                      </p:stCondLst>
                                      <p:iterate type="wd">
                                        <p:tmPct val="10000"/>
                                      </p:iterate>
                                      <p:childTnLst>
                                        <p:set>
                                          <p:cBhvr>
                                            <p:cTn id="29" dur="1" fill="hold">
                                              <p:stCondLst>
                                                <p:cond delay="0"/>
                                              </p:stCondLst>
                                            </p:cTn>
                                            <p:tgtEl>
                                              <p:spTgt spid="6"/>
                                            </p:tgtEl>
                                            <p:attrNameLst>
                                              <p:attrName>style.visibility</p:attrName>
                                            </p:attrNameLst>
                                          </p:cBhvr>
                                          <p:to>
                                            <p:strVal val="visible"/>
                                          </p:to>
                                        </p:set>
                                        <p:anim calcmode="lin" valueType="num" p14:bounceEnd="20000">
                                          <p:cBhvr additive="base">
                                            <p:cTn id="30" dur="500" fill="hold"/>
                                            <p:tgtEl>
                                              <p:spTgt spid="6"/>
                                            </p:tgtEl>
                                            <p:attrNameLst>
                                              <p:attrName>ppt_x</p:attrName>
                                            </p:attrNameLst>
                                          </p:cBhvr>
                                          <p:tavLst>
                                            <p:tav tm="0">
                                              <p:val>
                                                <p:strVal val="1+#ppt_w/2"/>
                                              </p:val>
                                            </p:tav>
                                            <p:tav tm="100000">
                                              <p:val>
                                                <p:strVal val="#ppt_x"/>
                                              </p:val>
                                            </p:tav>
                                          </p:tavLst>
                                        </p:anim>
                                        <p:anim calcmode="lin" valueType="num" p14:bounceEnd="20000">
                                          <p:cBhvr additive="base">
                                            <p:cTn id="31" dur="5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2800"/>
                                </p:stCondLst>
                                <p:childTnLst>
                                  <p:par>
                                    <p:cTn id="33" presetID="53" presetClass="entr" presetSubtype="16"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par>
                              <p:cTn id="38" fill="hold">
                                <p:stCondLst>
                                  <p:cond delay="3300"/>
                                </p:stCondLst>
                                <p:childTnLst>
                                  <p:par>
                                    <p:cTn id="39" presetID="2" presetClass="entr" presetSubtype="2" fill="hold" grpId="0" nodeType="afterEffect" p14:presetBounceEnd="20000">
                                      <p:stCondLst>
                                        <p:cond delay="0"/>
                                      </p:stCondLst>
                                      <p:iterate type="wd">
                                        <p:tmPct val="10000"/>
                                      </p:iterate>
                                      <p:childTnLst>
                                        <p:set>
                                          <p:cBhvr>
                                            <p:cTn id="40" dur="1" fill="hold">
                                              <p:stCondLst>
                                                <p:cond delay="0"/>
                                              </p:stCondLst>
                                            </p:cTn>
                                            <p:tgtEl>
                                              <p:spTgt spid="15"/>
                                            </p:tgtEl>
                                            <p:attrNameLst>
                                              <p:attrName>style.visibility</p:attrName>
                                            </p:attrNameLst>
                                          </p:cBhvr>
                                          <p:to>
                                            <p:strVal val="visible"/>
                                          </p:to>
                                        </p:set>
                                        <p:anim calcmode="lin" valueType="num" p14:bounceEnd="20000">
                                          <p:cBhvr additive="base">
                                            <p:cTn id="41" dur="500" fill="hold"/>
                                            <p:tgtEl>
                                              <p:spTgt spid="15"/>
                                            </p:tgtEl>
                                            <p:attrNameLst>
                                              <p:attrName>ppt_x</p:attrName>
                                            </p:attrNameLst>
                                          </p:cBhvr>
                                          <p:tavLst>
                                            <p:tav tm="0">
                                              <p:val>
                                                <p:strVal val="1+#ppt_w/2"/>
                                              </p:val>
                                            </p:tav>
                                            <p:tav tm="100000">
                                              <p:val>
                                                <p:strVal val="#ppt_x"/>
                                              </p:val>
                                            </p:tav>
                                          </p:tavLst>
                                        </p:anim>
                                        <p:anim calcmode="lin" valueType="num" p14:bounceEnd="20000">
                                          <p:cBhvr additive="base">
                                            <p:cTn id="42" dur="500" fill="hold"/>
                                            <p:tgtEl>
                                              <p:spTgt spid="15"/>
                                            </p:tgtEl>
                                            <p:attrNameLst>
                                              <p:attrName>ppt_y</p:attrName>
                                            </p:attrNameLst>
                                          </p:cBhvr>
                                          <p:tavLst>
                                            <p:tav tm="0">
                                              <p:val>
                                                <p:strVal val="#ppt_y"/>
                                              </p:val>
                                            </p:tav>
                                            <p:tav tm="100000">
                                              <p:val>
                                                <p:strVal val="#ppt_y"/>
                                              </p:val>
                                            </p:tav>
                                          </p:tavLst>
                                        </p:anim>
                                      </p:childTnLst>
                                    </p:cTn>
                                  </p:par>
                                </p:childTnLst>
                              </p:cTn>
                            </p:par>
                            <p:par>
                              <p:cTn id="43" fill="hold">
                                <p:stCondLst>
                                  <p:cond delay="3800"/>
                                </p:stCondLst>
                                <p:childTnLst>
                                  <p:par>
                                    <p:cTn id="44" presetID="53" presetClass="entr" presetSubtype="16"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p:cTn id="46" dur="500" fill="hold"/>
                                            <p:tgtEl>
                                              <p:spTgt spid="17"/>
                                            </p:tgtEl>
                                            <p:attrNameLst>
                                              <p:attrName>ppt_w</p:attrName>
                                            </p:attrNameLst>
                                          </p:cBhvr>
                                          <p:tavLst>
                                            <p:tav tm="0">
                                              <p:val>
                                                <p:fltVal val="0"/>
                                              </p:val>
                                            </p:tav>
                                            <p:tav tm="100000">
                                              <p:val>
                                                <p:strVal val="#ppt_w"/>
                                              </p:val>
                                            </p:tav>
                                          </p:tavLst>
                                        </p:anim>
                                        <p:anim calcmode="lin" valueType="num">
                                          <p:cBhvr>
                                            <p:cTn id="47" dur="500" fill="hold"/>
                                            <p:tgtEl>
                                              <p:spTgt spid="17"/>
                                            </p:tgtEl>
                                            <p:attrNameLst>
                                              <p:attrName>ppt_h</p:attrName>
                                            </p:attrNameLst>
                                          </p:cBhvr>
                                          <p:tavLst>
                                            <p:tav tm="0">
                                              <p:val>
                                                <p:fltVal val="0"/>
                                              </p:val>
                                            </p:tav>
                                            <p:tav tm="100000">
                                              <p:val>
                                                <p:strVal val="#ppt_h"/>
                                              </p:val>
                                            </p:tav>
                                          </p:tavLst>
                                        </p:anim>
                                        <p:animEffect transition="in" filter="fade">
                                          <p:cBhvr>
                                            <p:cTn id="48" dur="500"/>
                                            <p:tgtEl>
                                              <p:spTgt spid="17"/>
                                            </p:tgtEl>
                                          </p:cBhvr>
                                        </p:animEffect>
                                      </p:childTnLst>
                                    </p:cTn>
                                  </p:par>
                                </p:childTnLst>
                              </p:cTn>
                            </p:par>
                            <p:par>
                              <p:cTn id="49" fill="hold">
                                <p:stCondLst>
                                  <p:cond delay="4300"/>
                                </p:stCondLst>
                                <p:childTnLst>
                                  <p:par>
                                    <p:cTn id="50" presetID="2" presetClass="entr" presetSubtype="2" fill="hold" grpId="0" nodeType="afterEffect" p14:presetBounceEnd="20000">
                                      <p:stCondLst>
                                        <p:cond delay="0"/>
                                      </p:stCondLst>
                                      <p:iterate type="wd">
                                        <p:tmPct val="10000"/>
                                      </p:iterate>
                                      <p:childTnLst>
                                        <p:set>
                                          <p:cBhvr>
                                            <p:cTn id="51" dur="1" fill="hold">
                                              <p:stCondLst>
                                                <p:cond delay="0"/>
                                              </p:stCondLst>
                                            </p:cTn>
                                            <p:tgtEl>
                                              <p:spTgt spid="18"/>
                                            </p:tgtEl>
                                            <p:attrNameLst>
                                              <p:attrName>style.visibility</p:attrName>
                                            </p:attrNameLst>
                                          </p:cBhvr>
                                          <p:to>
                                            <p:strVal val="visible"/>
                                          </p:to>
                                        </p:set>
                                        <p:anim calcmode="lin" valueType="num" p14:bounceEnd="20000">
                                          <p:cBhvr additive="base">
                                            <p:cTn id="52" dur="500" fill="hold"/>
                                            <p:tgtEl>
                                              <p:spTgt spid="18"/>
                                            </p:tgtEl>
                                            <p:attrNameLst>
                                              <p:attrName>ppt_x</p:attrName>
                                            </p:attrNameLst>
                                          </p:cBhvr>
                                          <p:tavLst>
                                            <p:tav tm="0">
                                              <p:val>
                                                <p:strVal val="1+#ppt_w/2"/>
                                              </p:val>
                                            </p:tav>
                                            <p:tav tm="100000">
                                              <p:val>
                                                <p:strVal val="#ppt_x"/>
                                              </p:val>
                                            </p:tav>
                                          </p:tavLst>
                                        </p:anim>
                                        <p:anim calcmode="lin" valueType="num" p14:bounceEnd="20000">
                                          <p:cBhvr additive="base">
                                            <p:cTn id="53" dur="500" fill="hold"/>
                                            <p:tgtEl>
                                              <p:spTgt spid="18"/>
                                            </p:tgtEl>
                                            <p:attrNameLst>
                                              <p:attrName>ppt_y</p:attrName>
                                            </p:attrNameLst>
                                          </p:cBhvr>
                                          <p:tavLst>
                                            <p:tav tm="0">
                                              <p:val>
                                                <p:strVal val="#ppt_y"/>
                                              </p:val>
                                            </p:tav>
                                            <p:tav tm="100000">
                                              <p:val>
                                                <p:strVal val="#ppt_y"/>
                                              </p:val>
                                            </p:tav>
                                          </p:tavLst>
                                        </p:anim>
                                      </p:childTnLst>
                                    </p:cTn>
                                  </p:par>
                                </p:childTnLst>
                              </p:cTn>
                            </p:par>
                            <p:par>
                              <p:cTn id="54" fill="hold">
                                <p:stCondLst>
                                  <p:cond delay="4900"/>
                                </p:stCondLst>
                                <p:childTnLst>
                                  <p:par>
                                    <p:cTn id="55" presetID="53" presetClass="entr" presetSubtype="16"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p:cTn id="57" dur="500" fill="hold"/>
                                            <p:tgtEl>
                                              <p:spTgt spid="20"/>
                                            </p:tgtEl>
                                            <p:attrNameLst>
                                              <p:attrName>ppt_w</p:attrName>
                                            </p:attrNameLst>
                                          </p:cBhvr>
                                          <p:tavLst>
                                            <p:tav tm="0">
                                              <p:val>
                                                <p:fltVal val="0"/>
                                              </p:val>
                                            </p:tav>
                                            <p:tav tm="100000">
                                              <p:val>
                                                <p:strVal val="#ppt_w"/>
                                              </p:val>
                                            </p:tav>
                                          </p:tavLst>
                                        </p:anim>
                                        <p:anim calcmode="lin" valueType="num">
                                          <p:cBhvr>
                                            <p:cTn id="58" dur="500" fill="hold"/>
                                            <p:tgtEl>
                                              <p:spTgt spid="20"/>
                                            </p:tgtEl>
                                            <p:attrNameLst>
                                              <p:attrName>ppt_h</p:attrName>
                                            </p:attrNameLst>
                                          </p:cBhvr>
                                          <p:tavLst>
                                            <p:tav tm="0">
                                              <p:val>
                                                <p:fltVal val="0"/>
                                              </p:val>
                                            </p:tav>
                                            <p:tav tm="100000">
                                              <p:val>
                                                <p:strVal val="#ppt_h"/>
                                              </p:val>
                                            </p:tav>
                                          </p:tavLst>
                                        </p:anim>
                                        <p:animEffect transition="in" filter="fade">
                                          <p:cBhvr>
                                            <p:cTn id="59" dur="500"/>
                                            <p:tgtEl>
                                              <p:spTgt spid="20"/>
                                            </p:tgtEl>
                                          </p:cBhvr>
                                        </p:animEffect>
                                      </p:childTnLst>
                                    </p:cTn>
                                  </p:par>
                                </p:childTnLst>
                              </p:cTn>
                            </p:par>
                            <p:par>
                              <p:cTn id="60" fill="hold">
                                <p:stCondLst>
                                  <p:cond delay="5400"/>
                                </p:stCondLst>
                                <p:childTnLst>
                                  <p:par>
                                    <p:cTn id="61" presetID="2" presetClass="entr" presetSubtype="2" fill="hold" grpId="0" nodeType="afterEffect" p14:presetBounceEnd="20000">
                                      <p:stCondLst>
                                        <p:cond delay="0"/>
                                      </p:stCondLst>
                                      <p:iterate type="wd">
                                        <p:tmPct val="10000"/>
                                      </p:iterate>
                                      <p:childTnLst>
                                        <p:set>
                                          <p:cBhvr>
                                            <p:cTn id="62" dur="1" fill="hold">
                                              <p:stCondLst>
                                                <p:cond delay="0"/>
                                              </p:stCondLst>
                                            </p:cTn>
                                            <p:tgtEl>
                                              <p:spTgt spid="21"/>
                                            </p:tgtEl>
                                            <p:attrNameLst>
                                              <p:attrName>style.visibility</p:attrName>
                                            </p:attrNameLst>
                                          </p:cBhvr>
                                          <p:to>
                                            <p:strVal val="visible"/>
                                          </p:to>
                                        </p:set>
                                        <p:anim calcmode="lin" valueType="num" p14:bounceEnd="20000">
                                          <p:cBhvr additive="base">
                                            <p:cTn id="63" dur="500" fill="hold"/>
                                            <p:tgtEl>
                                              <p:spTgt spid="21"/>
                                            </p:tgtEl>
                                            <p:attrNameLst>
                                              <p:attrName>ppt_x</p:attrName>
                                            </p:attrNameLst>
                                          </p:cBhvr>
                                          <p:tavLst>
                                            <p:tav tm="0">
                                              <p:val>
                                                <p:strVal val="1+#ppt_w/2"/>
                                              </p:val>
                                            </p:tav>
                                            <p:tav tm="100000">
                                              <p:val>
                                                <p:strVal val="#ppt_x"/>
                                              </p:val>
                                            </p:tav>
                                          </p:tavLst>
                                        </p:anim>
                                        <p:anim calcmode="lin" valueType="num" p14:bounceEnd="20000">
                                          <p:cBhvr additive="base">
                                            <p:cTn id="64" dur="500" fill="hold"/>
                                            <p:tgtEl>
                                              <p:spTgt spid="21"/>
                                            </p:tgtEl>
                                            <p:attrNameLst>
                                              <p:attrName>ppt_y</p:attrName>
                                            </p:attrNameLst>
                                          </p:cBhvr>
                                          <p:tavLst>
                                            <p:tav tm="0">
                                              <p:val>
                                                <p:strVal val="#ppt_y"/>
                                              </p:val>
                                            </p:tav>
                                            <p:tav tm="100000">
                                              <p:val>
                                                <p:strVal val="#ppt_y"/>
                                              </p:val>
                                            </p:tav>
                                          </p:tavLst>
                                        </p:anim>
                                      </p:childTnLst>
                                    </p:cTn>
                                  </p:par>
                                </p:childTnLst>
                              </p:cTn>
                            </p:par>
                            <p:par>
                              <p:cTn id="65" fill="hold">
                                <p:stCondLst>
                                  <p:cond delay="6000"/>
                                </p:stCondLst>
                                <p:childTnLst>
                                  <p:par>
                                    <p:cTn id="66" presetID="53" presetClass="entr" presetSubtype="16" fill="hold" grpId="0" nodeType="afterEffect">
                                      <p:stCondLst>
                                        <p:cond delay="0"/>
                                      </p:stCondLst>
                                      <p:childTnLst>
                                        <p:set>
                                          <p:cBhvr>
                                            <p:cTn id="67" dur="1" fill="hold">
                                              <p:stCondLst>
                                                <p:cond delay="0"/>
                                              </p:stCondLst>
                                            </p:cTn>
                                            <p:tgtEl>
                                              <p:spTgt spid="27"/>
                                            </p:tgtEl>
                                            <p:attrNameLst>
                                              <p:attrName>style.visibility</p:attrName>
                                            </p:attrNameLst>
                                          </p:cBhvr>
                                          <p:to>
                                            <p:strVal val="visible"/>
                                          </p:to>
                                        </p:set>
                                        <p:anim calcmode="lin" valueType="num">
                                          <p:cBhvr>
                                            <p:cTn id="68" dur="500" fill="hold"/>
                                            <p:tgtEl>
                                              <p:spTgt spid="27"/>
                                            </p:tgtEl>
                                            <p:attrNameLst>
                                              <p:attrName>ppt_w</p:attrName>
                                            </p:attrNameLst>
                                          </p:cBhvr>
                                          <p:tavLst>
                                            <p:tav tm="0">
                                              <p:val>
                                                <p:fltVal val="0"/>
                                              </p:val>
                                            </p:tav>
                                            <p:tav tm="100000">
                                              <p:val>
                                                <p:strVal val="#ppt_w"/>
                                              </p:val>
                                            </p:tav>
                                          </p:tavLst>
                                        </p:anim>
                                        <p:anim calcmode="lin" valueType="num">
                                          <p:cBhvr>
                                            <p:cTn id="69" dur="500" fill="hold"/>
                                            <p:tgtEl>
                                              <p:spTgt spid="27"/>
                                            </p:tgtEl>
                                            <p:attrNameLst>
                                              <p:attrName>ppt_h</p:attrName>
                                            </p:attrNameLst>
                                          </p:cBhvr>
                                          <p:tavLst>
                                            <p:tav tm="0">
                                              <p:val>
                                                <p:fltVal val="0"/>
                                              </p:val>
                                            </p:tav>
                                            <p:tav tm="100000">
                                              <p:val>
                                                <p:strVal val="#ppt_h"/>
                                              </p:val>
                                            </p:tav>
                                          </p:tavLst>
                                        </p:anim>
                                        <p:animEffect transition="in" filter="fade">
                                          <p:cBhvr>
                                            <p:cTn id="70" dur="500"/>
                                            <p:tgtEl>
                                              <p:spTgt spid="27"/>
                                            </p:tgtEl>
                                          </p:cBhvr>
                                        </p:animEffect>
                                      </p:childTnLst>
                                    </p:cTn>
                                  </p:par>
                                </p:childTnLst>
                              </p:cTn>
                            </p:par>
                            <p:par>
                              <p:cTn id="71" fill="hold">
                                <p:stCondLst>
                                  <p:cond delay="6500"/>
                                </p:stCondLst>
                                <p:childTnLst>
                                  <p:par>
                                    <p:cTn id="72" presetID="2" presetClass="entr" presetSubtype="2" fill="hold" grpId="0" nodeType="afterEffect" p14:presetBounceEnd="20000">
                                      <p:stCondLst>
                                        <p:cond delay="0"/>
                                      </p:stCondLst>
                                      <p:iterate type="wd">
                                        <p:tmPct val="10000"/>
                                      </p:iterate>
                                      <p:childTnLst>
                                        <p:set>
                                          <p:cBhvr>
                                            <p:cTn id="73" dur="1" fill="hold">
                                              <p:stCondLst>
                                                <p:cond delay="0"/>
                                              </p:stCondLst>
                                            </p:cTn>
                                            <p:tgtEl>
                                              <p:spTgt spid="28"/>
                                            </p:tgtEl>
                                            <p:attrNameLst>
                                              <p:attrName>style.visibility</p:attrName>
                                            </p:attrNameLst>
                                          </p:cBhvr>
                                          <p:to>
                                            <p:strVal val="visible"/>
                                          </p:to>
                                        </p:set>
                                        <p:anim calcmode="lin" valueType="num" p14:bounceEnd="20000">
                                          <p:cBhvr additive="base">
                                            <p:cTn id="74" dur="500" fill="hold"/>
                                            <p:tgtEl>
                                              <p:spTgt spid="28"/>
                                            </p:tgtEl>
                                            <p:attrNameLst>
                                              <p:attrName>ppt_x</p:attrName>
                                            </p:attrNameLst>
                                          </p:cBhvr>
                                          <p:tavLst>
                                            <p:tav tm="0">
                                              <p:val>
                                                <p:strVal val="1+#ppt_w/2"/>
                                              </p:val>
                                            </p:tav>
                                            <p:tav tm="100000">
                                              <p:val>
                                                <p:strVal val="#ppt_x"/>
                                              </p:val>
                                            </p:tav>
                                          </p:tavLst>
                                        </p:anim>
                                        <p:anim calcmode="lin" valueType="num" p14:bounceEnd="20000">
                                          <p:cBhvr additive="base">
                                            <p:cTn id="75"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p:bldP spid="14" grpId="0" animBg="1"/>
          <p:bldP spid="15" grpId="0"/>
          <p:bldP spid="17" grpId="0" animBg="1"/>
          <p:bldP spid="18" grpId="0"/>
          <p:bldP spid="20" grpId="0" animBg="1"/>
          <p:bldP spid="21" grpId="0"/>
          <p:bldP spid="23" grpId="0"/>
          <p:bldP spid="27" grpId="0" animBg="1"/>
          <p:bldP spid="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par>
                              <p:cTn id="12" fill="hold">
                                <p:stCondLst>
                                  <p:cond delay="1000"/>
                                </p:stCondLst>
                                <p:childTnLst>
                                  <p:par>
                                    <p:cTn id="13" presetID="2" presetClass="entr" presetSubtype="1" fill="hold" grpId="0" nodeType="afterEffect">
                                      <p:stCondLst>
                                        <p:cond delay="0"/>
                                      </p:stCondLst>
                                      <p:iterate type="lt">
                                        <p:tmPct val="10000"/>
                                      </p:iterate>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childTnLst>
                              </p:cTn>
                            </p:par>
                            <p:par>
                              <p:cTn id="17" fill="hold">
                                <p:stCondLst>
                                  <p:cond delay="1550"/>
                                </p:stCondLst>
                                <p:childTnLst>
                                  <p:par>
                                    <p:cTn id="18" presetID="10" presetClass="entr" presetSubtype="0"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
                                            <p:tgtEl>
                                              <p:spTgt spid="24"/>
                                            </p:tgtEl>
                                          </p:cBhvr>
                                        </p:animEffect>
                                      </p:childTnLst>
                                    </p:cTn>
                                  </p:par>
                                </p:childTnLst>
                              </p:cTn>
                            </p:par>
                            <p:par>
                              <p:cTn id="21" fill="hold">
                                <p:stCondLst>
                                  <p:cond delay="1650"/>
                                </p:stCondLst>
                                <p:childTnLst>
                                  <p:par>
                                    <p:cTn id="22" presetID="53" presetClass="entr" presetSubtype="16"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par>
                              <p:cTn id="27" fill="hold">
                                <p:stCondLst>
                                  <p:cond delay="2150"/>
                                </p:stCondLst>
                                <p:childTnLst>
                                  <p:par>
                                    <p:cTn id="28" presetID="2" presetClass="entr" presetSubtype="2" fill="hold" grpId="0" nodeType="afterEffect">
                                      <p:stCondLst>
                                        <p:cond delay="0"/>
                                      </p:stCondLst>
                                      <p:iterate type="wd">
                                        <p:tmPct val="10000"/>
                                      </p:iterate>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1+#ppt_w/2"/>
                                              </p:val>
                                            </p:tav>
                                            <p:tav tm="100000">
                                              <p:val>
                                                <p:strVal val="#ppt_x"/>
                                              </p:val>
                                            </p:tav>
                                          </p:tavLst>
                                        </p:anim>
                                        <p:anim calcmode="lin" valueType="num">
                                          <p:cBhvr additive="base">
                                            <p:cTn id="31" dur="5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2800"/>
                                </p:stCondLst>
                                <p:childTnLst>
                                  <p:par>
                                    <p:cTn id="33" presetID="53" presetClass="entr" presetSubtype="16"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par>
                              <p:cTn id="38" fill="hold">
                                <p:stCondLst>
                                  <p:cond delay="3300"/>
                                </p:stCondLst>
                                <p:childTnLst>
                                  <p:par>
                                    <p:cTn id="39" presetID="2" presetClass="entr" presetSubtype="2" fill="hold" grpId="0" nodeType="afterEffect">
                                      <p:stCondLst>
                                        <p:cond delay="0"/>
                                      </p:stCondLst>
                                      <p:iterate type="wd">
                                        <p:tmPct val="10000"/>
                                      </p:iterate>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1+#ppt_w/2"/>
                                              </p:val>
                                            </p:tav>
                                            <p:tav tm="100000">
                                              <p:val>
                                                <p:strVal val="#ppt_x"/>
                                              </p:val>
                                            </p:tav>
                                          </p:tavLst>
                                        </p:anim>
                                        <p:anim calcmode="lin" valueType="num">
                                          <p:cBhvr additive="base">
                                            <p:cTn id="42" dur="500" fill="hold"/>
                                            <p:tgtEl>
                                              <p:spTgt spid="15"/>
                                            </p:tgtEl>
                                            <p:attrNameLst>
                                              <p:attrName>ppt_y</p:attrName>
                                            </p:attrNameLst>
                                          </p:cBhvr>
                                          <p:tavLst>
                                            <p:tav tm="0">
                                              <p:val>
                                                <p:strVal val="#ppt_y"/>
                                              </p:val>
                                            </p:tav>
                                            <p:tav tm="100000">
                                              <p:val>
                                                <p:strVal val="#ppt_y"/>
                                              </p:val>
                                            </p:tav>
                                          </p:tavLst>
                                        </p:anim>
                                      </p:childTnLst>
                                    </p:cTn>
                                  </p:par>
                                </p:childTnLst>
                              </p:cTn>
                            </p:par>
                            <p:par>
                              <p:cTn id="43" fill="hold">
                                <p:stCondLst>
                                  <p:cond delay="3800"/>
                                </p:stCondLst>
                                <p:childTnLst>
                                  <p:par>
                                    <p:cTn id="44" presetID="53" presetClass="entr" presetSubtype="16"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p:cTn id="46" dur="500" fill="hold"/>
                                            <p:tgtEl>
                                              <p:spTgt spid="17"/>
                                            </p:tgtEl>
                                            <p:attrNameLst>
                                              <p:attrName>ppt_w</p:attrName>
                                            </p:attrNameLst>
                                          </p:cBhvr>
                                          <p:tavLst>
                                            <p:tav tm="0">
                                              <p:val>
                                                <p:fltVal val="0"/>
                                              </p:val>
                                            </p:tav>
                                            <p:tav tm="100000">
                                              <p:val>
                                                <p:strVal val="#ppt_w"/>
                                              </p:val>
                                            </p:tav>
                                          </p:tavLst>
                                        </p:anim>
                                        <p:anim calcmode="lin" valueType="num">
                                          <p:cBhvr>
                                            <p:cTn id="47" dur="500" fill="hold"/>
                                            <p:tgtEl>
                                              <p:spTgt spid="17"/>
                                            </p:tgtEl>
                                            <p:attrNameLst>
                                              <p:attrName>ppt_h</p:attrName>
                                            </p:attrNameLst>
                                          </p:cBhvr>
                                          <p:tavLst>
                                            <p:tav tm="0">
                                              <p:val>
                                                <p:fltVal val="0"/>
                                              </p:val>
                                            </p:tav>
                                            <p:tav tm="100000">
                                              <p:val>
                                                <p:strVal val="#ppt_h"/>
                                              </p:val>
                                            </p:tav>
                                          </p:tavLst>
                                        </p:anim>
                                        <p:animEffect transition="in" filter="fade">
                                          <p:cBhvr>
                                            <p:cTn id="48" dur="500"/>
                                            <p:tgtEl>
                                              <p:spTgt spid="17"/>
                                            </p:tgtEl>
                                          </p:cBhvr>
                                        </p:animEffect>
                                      </p:childTnLst>
                                    </p:cTn>
                                  </p:par>
                                </p:childTnLst>
                              </p:cTn>
                            </p:par>
                            <p:par>
                              <p:cTn id="49" fill="hold">
                                <p:stCondLst>
                                  <p:cond delay="4300"/>
                                </p:stCondLst>
                                <p:childTnLst>
                                  <p:par>
                                    <p:cTn id="50" presetID="2" presetClass="entr" presetSubtype="2" fill="hold" grpId="0" nodeType="afterEffect">
                                      <p:stCondLst>
                                        <p:cond delay="0"/>
                                      </p:stCondLst>
                                      <p:iterate type="wd">
                                        <p:tmPct val="10000"/>
                                      </p:iterate>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fill="hold"/>
                                            <p:tgtEl>
                                              <p:spTgt spid="18"/>
                                            </p:tgtEl>
                                            <p:attrNameLst>
                                              <p:attrName>ppt_x</p:attrName>
                                            </p:attrNameLst>
                                          </p:cBhvr>
                                          <p:tavLst>
                                            <p:tav tm="0">
                                              <p:val>
                                                <p:strVal val="1+#ppt_w/2"/>
                                              </p:val>
                                            </p:tav>
                                            <p:tav tm="100000">
                                              <p:val>
                                                <p:strVal val="#ppt_x"/>
                                              </p:val>
                                            </p:tav>
                                          </p:tavLst>
                                        </p:anim>
                                        <p:anim calcmode="lin" valueType="num">
                                          <p:cBhvr additive="base">
                                            <p:cTn id="53" dur="500" fill="hold"/>
                                            <p:tgtEl>
                                              <p:spTgt spid="18"/>
                                            </p:tgtEl>
                                            <p:attrNameLst>
                                              <p:attrName>ppt_y</p:attrName>
                                            </p:attrNameLst>
                                          </p:cBhvr>
                                          <p:tavLst>
                                            <p:tav tm="0">
                                              <p:val>
                                                <p:strVal val="#ppt_y"/>
                                              </p:val>
                                            </p:tav>
                                            <p:tav tm="100000">
                                              <p:val>
                                                <p:strVal val="#ppt_y"/>
                                              </p:val>
                                            </p:tav>
                                          </p:tavLst>
                                        </p:anim>
                                      </p:childTnLst>
                                    </p:cTn>
                                  </p:par>
                                </p:childTnLst>
                              </p:cTn>
                            </p:par>
                            <p:par>
                              <p:cTn id="54" fill="hold">
                                <p:stCondLst>
                                  <p:cond delay="4900"/>
                                </p:stCondLst>
                                <p:childTnLst>
                                  <p:par>
                                    <p:cTn id="55" presetID="53" presetClass="entr" presetSubtype="16"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p:cTn id="57" dur="500" fill="hold"/>
                                            <p:tgtEl>
                                              <p:spTgt spid="20"/>
                                            </p:tgtEl>
                                            <p:attrNameLst>
                                              <p:attrName>ppt_w</p:attrName>
                                            </p:attrNameLst>
                                          </p:cBhvr>
                                          <p:tavLst>
                                            <p:tav tm="0">
                                              <p:val>
                                                <p:fltVal val="0"/>
                                              </p:val>
                                            </p:tav>
                                            <p:tav tm="100000">
                                              <p:val>
                                                <p:strVal val="#ppt_w"/>
                                              </p:val>
                                            </p:tav>
                                          </p:tavLst>
                                        </p:anim>
                                        <p:anim calcmode="lin" valueType="num">
                                          <p:cBhvr>
                                            <p:cTn id="58" dur="500" fill="hold"/>
                                            <p:tgtEl>
                                              <p:spTgt spid="20"/>
                                            </p:tgtEl>
                                            <p:attrNameLst>
                                              <p:attrName>ppt_h</p:attrName>
                                            </p:attrNameLst>
                                          </p:cBhvr>
                                          <p:tavLst>
                                            <p:tav tm="0">
                                              <p:val>
                                                <p:fltVal val="0"/>
                                              </p:val>
                                            </p:tav>
                                            <p:tav tm="100000">
                                              <p:val>
                                                <p:strVal val="#ppt_h"/>
                                              </p:val>
                                            </p:tav>
                                          </p:tavLst>
                                        </p:anim>
                                        <p:animEffect transition="in" filter="fade">
                                          <p:cBhvr>
                                            <p:cTn id="59" dur="500"/>
                                            <p:tgtEl>
                                              <p:spTgt spid="20"/>
                                            </p:tgtEl>
                                          </p:cBhvr>
                                        </p:animEffect>
                                      </p:childTnLst>
                                    </p:cTn>
                                  </p:par>
                                </p:childTnLst>
                              </p:cTn>
                            </p:par>
                            <p:par>
                              <p:cTn id="60" fill="hold">
                                <p:stCondLst>
                                  <p:cond delay="5400"/>
                                </p:stCondLst>
                                <p:childTnLst>
                                  <p:par>
                                    <p:cTn id="61" presetID="2" presetClass="entr" presetSubtype="2" fill="hold" grpId="0" nodeType="afterEffect">
                                      <p:stCondLst>
                                        <p:cond delay="0"/>
                                      </p:stCondLst>
                                      <p:iterate type="wd">
                                        <p:tmPct val="10000"/>
                                      </p:iterate>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1+#ppt_w/2"/>
                                              </p:val>
                                            </p:tav>
                                            <p:tav tm="100000">
                                              <p:val>
                                                <p:strVal val="#ppt_x"/>
                                              </p:val>
                                            </p:tav>
                                          </p:tavLst>
                                        </p:anim>
                                        <p:anim calcmode="lin" valueType="num">
                                          <p:cBhvr additive="base">
                                            <p:cTn id="64" dur="500" fill="hold"/>
                                            <p:tgtEl>
                                              <p:spTgt spid="21"/>
                                            </p:tgtEl>
                                            <p:attrNameLst>
                                              <p:attrName>ppt_y</p:attrName>
                                            </p:attrNameLst>
                                          </p:cBhvr>
                                          <p:tavLst>
                                            <p:tav tm="0">
                                              <p:val>
                                                <p:strVal val="#ppt_y"/>
                                              </p:val>
                                            </p:tav>
                                            <p:tav tm="100000">
                                              <p:val>
                                                <p:strVal val="#ppt_y"/>
                                              </p:val>
                                            </p:tav>
                                          </p:tavLst>
                                        </p:anim>
                                      </p:childTnLst>
                                    </p:cTn>
                                  </p:par>
                                </p:childTnLst>
                              </p:cTn>
                            </p:par>
                            <p:par>
                              <p:cTn id="65" fill="hold">
                                <p:stCondLst>
                                  <p:cond delay="6000"/>
                                </p:stCondLst>
                                <p:childTnLst>
                                  <p:par>
                                    <p:cTn id="66" presetID="53" presetClass="entr" presetSubtype="16" fill="hold" grpId="0" nodeType="afterEffect">
                                      <p:stCondLst>
                                        <p:cond delay="0"/>
                                      </p:stCondLst>
                                      <p:childTnLst>
                                        <p:set>
                                          <p:cBhvr>
                                            <p:cTn id="67" dur="1" fill="hold">
                                              <p:stCondLst>
                                                <p:cond delay="0"/>
                                              </p:stCondLst>
                                            </p:cTn>
                                            <p:tgtEl>
                                              <p:spTgt spid="27"/>
                                            </p:tgtEl>
                                            <p:attrNameLst>
                                              <p:attrName>style.visibility</p:attrName>
                                            </p:attrNameLst>
                                          </p:cBhvr>
                                          <p:to>
                                            <p:strVal val="visible"/>
                                          </p:to>
                                        </p:set>
                                        <p:anim calcmode="lin" valueType="num">
                                          <p:cBhvr>
                                            <p:cTn id="68" dur="500" fill="hold"/>
                                            <p:tgtEl>
                                              <p:spTgt spid="27"/>
                                            </p:tgtEl>
                                            <p:attrNameLst>
                                              <p:attrName>ppt_w</p:attrName>
                                            </p:attrNameLst>
                                          </p:cBhvr>
                                          <p:tavLst>
                                            <p:tav tm="0">
                                              <p:val>
                                                <p:fltVal val="0"/>
                                              </p:val>
                                            </p:tav>
                                            <p:tav tm="100000">
                                              <p:val>
                                                <p:strVal val="#ppt_w"/>
                                              </p:val>
                                            </p:tav>
                                          </p:tavLst>
                                        </p:anim>
                                        <p:anim calcmode="lin" valueType="num">
                                          <p:cBhvr>
                                            <p:cTn id="69" dur="500" fill="hold"/>
                                            <p:tgtEl>
                                              <p:spTgt spid="27"/>
                                            </p:tgtEl>
                                            <p:attrNameLst>
                                              <p:attrName>ppt_h</p:attrName>
                                            </p:attrNameLst>
                                          </p:cBhvr>
                                          <p:tavLst>
                                            <p:tav tm="0">
                                              <p:val>
                                                <p:fltVal val="0"/>
                                              </p:val>
                                            </p:tav>
                                            <p:tav tm="100000">
                                              <p:val>
                                                <p:strVal val="#ppt_h"/>
                                              </p:val>
                                            </p:tav>
                                          </p:tavLst>
                                        </p:anim>
                                        <p:animEffect transition="in" filter="fade">
                                          <p:cBhvr>
                                            <p:cTn id="70" dur="500"/>
                                            <p:tgtEl>
                                              <p:spTgt spid="27"/>
                                            </p:tgtEl>
                                          </p:cBhvr>
                                        </p:animEffect>
                                      </p:childTnLst>
                                    </p:cTn>
                                  </p:par>
                                </p:childTnLst>
                              </p:cTn>
                            </p:par>
                            <p:par>
                              <p:cTn id="71" fill="hold">
                                <p:stCondLst>
                                  <p:cond delay="6500"/>
                                </p:stCondLst>
                                <p:childTnLst>
                                  <p:par>
                                    <p:cTn id="72" presetID="2" presetClass="entr" presetSubtype="2" fill="hold" grpId="0" nodeType="afterEffect">
                                      <p:stCondLst>
                                        <p:cond delay="0"/>
                                      </p:stCondLst>
                                      <p:iterate type="wd">
                                        <p:tmPct val="10000"/>
                                      </p:iterate>
                                      <p:childTnLst>
                                        <p:set>
                                          <p:cBhvr>
                                            <p:cTn id="73" dur="1" fill="hold">
                                              <p:stCondLst>
                                                <p:cond delay="0"/>
                                              </p:stCondLst>
                                            </p:cTn>
                                            <p:tgtEl>
                                              <p:spTgt spid="28"/>
                                            </p:tgtEl>
                                            <p:attrNameLst>
                                              <p:attrName>style.visibility</p:attrName>
                                            </p:attrNameLst>
                                          </p:cBhvr>
                                          <p:to>
                                            <p:strVal val="visible"/>
                                          </p:to>
                                        </p:set>
                                        <p:anim calcmode="lin" valueType="num">
                                          <p:cBhvr additive="base">
                                            <p:cTn id="74" dur="500" fill="hold"/>
                                            <p:tgtEl>
                                              <p:spTgt spid="28"/>
                                            </p:tgtEl>
                                            <p:attrNameLst>
                                              <p:attrName>ppt_x</p:attrName>
                                            </p:attrNameLst>
                                          </p:cBhvr>
                                          <p:tavLst>
                                            <p:tav tm="0">
                                              <p:val>
                                                <p:strVal val="1+#ppt_w/2"/>
                                              </p:val>
                                            </p:tav>
                                            <p:tav tm="100000">
                                              <p:val>
                                                <p:strVal val="#ppt_x"/>
                                              </p:val>
                                            </p:tav>
                                          </p:tavLst>
                                        </p:anim>
                                        <p:anim calcmode="lin" valueType="num">
                                          <p:cBhvr additive="base">
                                            <p:cTn id="75"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p:bldP spid="14" grpId="0" animBg="1"/>
          <p:bldP spid="15" grpId="0"/>
          <p:bldP spid="17" grpId="0" animBg="1"/>
          <p:bldP spid="18" grpId="0"/>
          <p:bldP spid="20" grpId="0" animBg="1"/>
          <p:bldP spid="21" grpId="0"/>
          <p:bldP spid="23" grpId="0"/>
          <p:bldP spid="27" grpId="0" animBg="1"/>
          <p:bldP spid="28"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38">
            <a:extLst>
              <a:ext uri="{FF2B5EF4-FFF2-40B4-BE49-F238E27FC236}">
                <a16:creationId xmlns:a16="http://schemas.microsoft.com/office/drawing/2014/main" id="{06B2B988-5941-488A-80DE-45192149F4A9}"/>
              </a:ext>
            </a:extLst>
          </p:cNvPr>
          <p:cNvSpPr>
            <a:spLocks noChangeArrowheads="1"/>
          </p:cNvSpPr>
          <p:nvPr/>
        </p:nvSpPr>
        <p:spPr bwMode="auto">
          <a:xfrm>
            <a:off x="1199411" y="2432116"/>
            <a:ext cx="1442146" cy="282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193" tIns="33597" rIns="67193" bIns="33597">
            <a:spAutoFit/>
          </a:bodyPr>
          <a:lstStyle/>
          <a:p>
            <a:pPr algn="ctr">
              <a:defRPr/>
            </a:pPr>
            <a:r>
              <a:rPr lang="zh-CN" altLang="en-US" sz="1394" dirty="0">
                <a:solidFill>
                  <a:schemeClr val="tx1">
                    <a:lumMod val="65000"/>
                    <a:lumOff val="35000"/>
                  </a:schemeClr>
                </a:solidFill>
                <a:latin typeface="Arial" panose="020B0604020202020204" pitchFamily="34" charset="0"/>
                <a:ea typeface="微软雅黑" panose="020B0503020204020204" pitchFamily="34" charset="-122"/>
              </a:rPr>
              <a:t>高斯低通滤波器 </a:t>
            </a:r>
          </a:p>
        </p:txBody>
      </p:sp>
      <p:sp>
        <p:nvSpPr>
          <p:cNvPr id="13" name="矩形 47">
            <a:extLst>
              <a:ext uri="{FF2B5EF4-FFF2-40B4-BE49-F238E27FC236}">
                <a16:creationId xmlns:a16="http://schemas.microsoft.com/office/drawing/2014/main" id="{F2D80C9B-CFE1-43FB-BEB1-036567972CE0}"/>
              </a:ext>
            </a:extLst>
          </p:cNvPr>
          <p:cNvSpPr>
            <a:spLocks noChangeArrowheads="1"/>
          </p:cNvSpPr>
          <p:nvPr/>
        </p:nvSpPr>
        <p:spPr bwMode="auto">
          <a:xfrm>
            <a:off x="474956" y="2861779"/>
            <a:ext cx="3453577" cy="196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67193" tIns="33597" rIns="67193" bIns="33597">
            <a:spAutoFit/>
          </a:bodyPr>
          <a:lstStyle/>
          <a:p>
            <a:pPr>
              <a:lnSpc>
                <a:spcPct val="130000"/>
              </a:lnSpc>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图像的高频信息一般代表图像的细节信息，所以低通滤波器一般是将图像变得更加模糊。高斯滤波就是对整幅图像进行加权平均的过程， 每一个像素点的值， 都由其本身和邻域内的其他像素值经过加权平均后得到。 高斯滤波的具体操作是： 用一个模板（或称卷积、 掩模） 扫描图像中的每一个像素， 用模板确定的邻域内像素的加权平均灰度值去替代模板中心像素点的值用。</a:t>
            </a:r>
            <a:endParaRPr lang="en-GB" altLang="zh-CN" sz="1200" dirty="0">
              <a:solidFill>
                <a:schemeClr val="tx1">
                  <a:lumMod val="65000"/>
                  <a:lumOff val="35000"/>
                </a:schemeClr>
              </a:solidFill>
              <a:latin typeface="Arial" panose="020B0604020202020204" pitchFamily="34" charset="0"/>
              <a:ea typeface="微软雅黑" panose="020B0503020204020204" pitchFamily="34" charset="-122"/>
              <a:sym typeface="+mn-lt"/>
            </a:endParaRPr>
          </a:p>
        </p:txBody>
      </p:sp>
      <p:sp>
        <p:nvSpPr>
          <p:cNvPr id="18" name="矩形 36">
            <a:extLst>
              <a:ext uri="{FF2B5EF4-FFF2-40B4-BE49-F238E27FC236}">
                <a16:creationId xmlns:a16="http://schemas.microsoft.com/office/drawing/2014/main" id="{BE0F13B2-D56B-46A1-B4EA-C03413124C3F}"/>
              </a:ext>
            </a:extLst>
          </p:cNvPr>
          <p:cNvSpPr>
            <a:spLocks noChangeArrowheads="1"/>
          </p:cNvSpPr>
          <p:nvPr/>
        </p:nvSpPr>
        <p:spPr bwMode="auto">
          <a:xfrm>
            <a:off x="1266370" y="2716287"/>
            <a:ext cx="1322991" cy="33599"/>
          </a:xfrm>
          <a:prstGeom prst="rect">
            <a:avLst/>
          </a:prstGeom>
          <a:solidFill>
            <a:srgbClr val="19B49B"/>
          </a:solidFill>
          <a:ln>
            <a:noFill/>
          </a:ln>
        </p:spPr>
        <p:txBody>
          <a:bodyPr anchor="ctr"/>
          <a:lstStyle/>
          <a:p>
            <a:pPr algn="ctr"/>
            <a:endParaRPr lang="zh-CN" altLang="zh-CN" sz="1470">
              <a:latin typeface="Arial" panose="020B0604020202020204" pitchFamily="34" charset="0"/>
              <a:ea typeface="微软雅黑" panose="020B0503020204020204" pitchFamily="34" charset="-122"/>
            </a:endParaRPr>
          </a:p>
        </p:txBody>
      </p:sp>
      <p:sp>
        <p:nvSpPr>
          <p:cNvPr id="21" name="TextBox 20">
            <a:extLst>
              <a:ext uri="{FF2B5EF4-FFF2-40B4-BE49-F238E27FC236}">
                <a16:creationId xmlns:a16="http://schemas.microsoft.com/office/drawing/2014/main" id="{2D259A2F-7821-42CA-898C-7EB9EA6EF0F9}"/>
              </a:ext>
            </a:extLst>
          </p:cNvPr>
          <p:cNvSpPr txBox="1"/>
          <p:nvPr/>
        </p:nvSpPr>
        <p:spPr>
          <a:xfrm>
            <a:off x="907975" y="292748"/>
            <a:ext cx="2828205" cy="461665"/>
          </a:xfrm>
          <a:prstGeom prst="rect">
            <a:avLst/>
          </a:prstGeom>
          <a:noFill/>
        </p:spPr>
        <p:txBody>
          <a:bodyPr wrap="square" rtlCol="0">
            <a:spAutoFit/>
          </a:bodyPr>
          <a:lstStyle/>
          <a:p>
            <a:r>
              <a:rPr lang="zh-CN" altLang="en-US" sz="2400" b="1" dirty="0">
                <a:latin typeface="Agency FB" panose="020B0503020202020204" pitchFamily="34" charset="0"/>
              </a:rPr>
              <a:t>图像模糊算法</a:t>
            </a:r>
          </a:p>
        </p:txBody>
      </p:sp>
      <p:sp>
        <p:nvSpPr>
          <p:cNvPr id="22" name="矩形 21">
            <a:extLst>
              <a:ext uri="{FF2B5EF4-FFF2-40B4-BE49-F238E27FC236}">
                <a16:creationId xmlns:a16="http://schemas.microsoft.com/office/drawing/2014/main" id="{D680D95C-5D96-44AF-B68F-072FECF6068D}"/>
              </a:ext>
            </a:extLst>
          </p:cNvPr>
          <p:cNvSpPr/>
          <p:nvPr/>
        </p:nvSpPr>
        <p:spPr>
          <a:xfrm>
            <a:off x="398206" y="317091"/>
            <a:ext cx="588154" cy="248500"/>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gency FB" panose="020B0503020202020204" pitchFamily="34" charset="0"/>
              </a:rPr>
              <a:t>03</a:t>
            </a:r>
            <a:endParaRPr lang="zh-CN" altLang="en-US" sz="2400" dirty="0">
              <a:latin typeface="Agency FB" panose="020B0503020202020204" pitchFamily="34" charset="0"/>
            </a:endParaRPr>
          </a:p>
        </p:txBody>
      </p:sp>
      <p:cxnSp>
        <p:nvCxnSpPr>
          <p:cNvPr id="23" name="直接连接符 22">
            <a:extLst>
              <a:ext uri="{FF2B5EF4-FFF2-40B4-BE49-F238E27FC236}">
                <a16:creationId xmlns:a16="http://schemas.microsoft.com/office/drawing/2014/main" id="{E6CA392E-7272-411F-8D64-FF875CF2162F}"/>
              </a:ext>
            </a:extLst>
          </p:cNvPr>
          <p:cNvCxnSpPr>
            <a:cxnSpLocks/>
          </p:cNvCxnSpPr>
          <p:nvPr/>
        </p:nvCxnSpPr>
        <p:spPr>
          <a:xfrm>
            <a:off x="1489402" y="744794"/>
            <a:ext cx="7256207" cy="0"/>
          </a:xfrm>
          <a:prstGeom prst="line">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28" name="任意多边形: 形状 27">
            <a:extLst>
              <a:ext uri="{FF2B5EF4-FFF2-40B4-BE49-F238E27FC236}">
                <a16:creationId xmlns:a16="http://schemas.microsoft.com/office/drawing/2014/main" id="{E2B46693-3EE7-4822-8596-02C75487C3C0}"/>
              </a:ext>
            </a:extLst>
          </p:cNvPr>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170A5506-FE18-44B5-AC11-D0542F6F6081}"/>
              </a:ext>
            </a:extLst>
          </p:cNvPr>
          <p:cNvPicPr>
            <a:picLocks noChangeAspect="1"/>
          </p:cNvPicPr>
          <p:nvPr/>
        </p:nvPicPr>
        <p:blipFill>
          <a:blip r:embed="rId3"/>
          <a:stretch>
            <a:fillRect/>
          </a:stretch>
        </p:blipFill>
        <p:spPr>
          <a:xfrm>
            <a:off x="986360" y="946657"/>
            <a:ext cx="1752600" cy="1219200"/>
          </a:xfrm>
          <a:prstGeom prst="rect">
            <a:avLst/>
          </a:prstGeom>
        </p:spPr>
      </p:pic>
      <p:pic>
        <p:nvPicPr>
          <p:cNvPr id="4" name="图片 3">
            <a:extLst>
              <a:ext uri="{FF2B5EF4-FFF2-40B4-BE49-F238E27FC236}">
                <a16:creationId xmlns:a16="http://schemas.microsoft.com/office/drawing/2014/main" id="{E6898E55-7A48-4F89-8339-CCDEA228D38B}"/>
              </a:ext>
            </a:extLst>
          </p:cNvPr>
          <p:cNvPicPr>
            <a:picLocks noChangeAspect="1"/>
          </p:cNvPicPr>
          <p:nvPr/>
        </p:nvPicPr>
        <p:blipFill>
          <a:blip r:embed="rId4"/>
          <a:stretch>
            <a:fillRect/>
          </a:stretch>
        </p:blipFill>
        <p:spPr>
          <a:xfrm>
            <a:off x="6391954" y="2749886"/>
            <a:ext cx="2386806" cy="1985143"/>
          </a:xfrm>
          <a:prstGeom prst="rect">
            <a:avLst/>
          </a:prstGeom>
        </p:spPr>
      </p:pic>
      <p:pic>
        <p:nvPicPr>
          <p:cNvPr id="8" name="图片 7">
            <a:extLst>
              <a:ext uri="{FF2B5EF4-FFF2-40B4-BE49-F238E27FC236}">
                <a16:creationId xmlns:a16="http://schemas.microsoft.com/office/drawing/2014/main" id="{A57037DA-2DED-4C87-9497-0A45306DEAA9}"/>
              </a:ext>
            </a:extLst>
          </p:cNvPr>
          <p:cNvPicPr>
            <a:picLocks noChangeAspect="1"/>
          </p:cNvPicPr>
          <p:nvPr/>
        </p:nvPicPr>
        <p:blipFill>
          <a:blip r:embed="rId5"/>
          <a:stretch>
            <a:fillRect/>
          </a:stretch>
        </p:blipFill>
        <p:spPr>
          <a:xfrm>
            <a:off x="4078904" y="844726"/>
            <a:ext cx="2313050" cy="1880392"/>
          </a:xfrm>
          <a:prstGeom prst="rect">
            <a:avLst/>
          </a:prstGeom>
        </p:spPr>
      </p:pic>
    </p:spTree>
    <p:extLst>
      <p:ext uri="{BB962C8B-B14F-4D97-AF65-F5344CB8AC3E}">
        <p14:creationId xmlns:p14="http://schemas.microsoft.com/office/powerpoint/2010/main" val="10144601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
                                        <p:tgtEl>
                                          <p:spTgt spid="28"/>
                                        </p:tgtEl>
                                      </p:cBhvr>
                                    </p:animEffect>
                                  </p:childTnLst>
                                </p:cTn>
                              </p:par>
                            </p:childTnLst>
                          </p:cTn>
                        </p:par>
                        <p:par>
                          <p:cTn id="8" fill="hold">
                            <p:stCondLst>
                              <p:cond delay="1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300"/>
                                        <p:tgtEl>
                                          <p:spTgt spid="23"/>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400" fill="hold"/>
                                        <p:tgtEl>
                                          <p:spTgt spid="22"/>
                                        </p:tgtEl>
                                        <p:attrNameLst>
                                          <p:attrName>ppt_x</p:attrName>
                                        </p:attrNameLst>
                                      </p:cBhvr>
                                      <p:tavLst>
                                        <p:tav tm="0">
                                          <p:val>
                                            <p:strVal val="0-#ppt_w/2"/>
                                          </p:val>
                                        </p:tav>
                                        <p:tav tm="100000">
                                          <p:val>
                                            <p:strVal val="#ppt_x"/>
                                          </p:val>
                                        </p:tav>
                                      </p:tavLst>
                                    </p:anim>
                                    <p:anim calcmode="lin" valueType="num">
                                      <p:cBhvr additive="base">
                                        <p:cTn id="15" dur="400" fill="hold"/>
                                        <p:tgtEl>
                                          <p:spTgt spid="22"/>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iterate type="wd">
                                    <p:tmPct val="10000"/>
                                  </p:iterate>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400" fill="hold"/>
                                        <p:tgtEl>
                                          <p:spTgt spid="21"/>
                                        </p:tgtEl>
                                        <p:attrNameLst>
                                          <p:attrName>ppt_x</p:attrName>
                                        </p:attrNameLst>
                                      </p:cBhvr>
                                      <p:tavLst>
                                        <p:tav tm="0">
                                          <p:val>
                                            <p:strVal val="0-#ppt_w/2"/>
                                          </p:val>
                                        </p:tav>
                                        <p:tav tm="100000">
                                          <p:val>
                                            <p:strVal val="#ppt_x"/>
                                          </p:val>
                                        </p:tav>
                                      </p:tavLst>
                                    </p:anim>
                                    <p:anim calcmode="lin" valueType="num">
                                      <p:cBhvr additive="base">
                                        <p:cTn id="20" dur="400" fill="hold"/>
                                        <p:tgtEl>
                                          <p:spTgt spid="21"/>
                                        </p:tgtEl>
                                        <p:attrNameLst>
                                          <p:attrName>ppt_y</p:attrName>
                                        </p:attrNameLst>
                                      </p:cBhvr>
                                      <p:tavLst>
                                        <p:tav tm="0">
                                          <p:val>
                                            <p:strVal val="#ppt_y"/>
                                          </p:val>
                                        </p:tav>
                                        <p:tav tm="100000">
                                          <p:val>
                                            <p:strVal val="#ppt_y"/>
                                          </p:val>
                                        </p:tav>
                                      </p:tavLst>
                                    </p:anim>
                                  </p:childTnLst>
                                </p:cTn>
                              </p:par>
                            </p:childTnLst>
                          </p:cTn>
                        </p:par>
                        <p:par>
                          <p:cTn id="21" fill="hold">
                            <p:stCondLst>
                              <p:cond delay="980"/>
                            </p:stCondLst>
                            <p:childTnLst>
                              <p:par>
                                <p:cTn id="22" presetID="23" presetClass="entr" presetSubtype="16"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childTnLst>
                                </p:cTn>
                              </p:par>
                            </p:childTnLst>
                          </p:cTn>
                        </p:par>
                        <p:par>
                          <p:cTn id="26" fill="hold">
                            <p:stCondLst>
                              <p:cond delay="1480"/>
                            </p:stCondLst>
                            <p:childTnLst>
                              <p:par>
                                <p:cTn id="27" presetID="29"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ppt_x</p:attrName>
                                        </p:attrNameLst>
                                      </p:cBhvr>
                                      <p:tavLst>
                                        <p:tav tm="0">
                                          <p:val>
                                            <p:strVal val="#ppt_x-.2"/>
                                          </p:val>
                                        </p:tav>
                                        <p:tav tm="100000">
                                          <p:val>
                                            <p:strVal val="#ppt_x"/>
                                          </p:val>
                                        </p:tav>
                                      </p:tavLst>
                                    </p:anim>
                                    <p:anim calcmode="lin" valueType="num">
                                      <p:cBhvr>
                                        <p:cTn id="30" dur="5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31" dur="500"/>
                                        <p:tgtEl>
                                          <p:spTgt spid="18"/>
                                        </p:tgtEl>
                                      </p:cBhvr>
                                    </p:animEffect>
                                  </p:childTnLst>
                                </p:cTn>
                              </p:par>
                            </p:childTnLst>
                          </p:cTn>
                        </p:par>
                        <p:par>
                          <p:cTn id="32" fill="hold">
                            <p:stCondLst>
                              <p:cond delay="1980"/>
                            </p:stCondLst>
                            <p:childTnLst>
                              <p:par>
                                <p:cTn id="33" presetID="23" presetClass="entr" presetSubtype="16"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8" grpId="0" animBg="1"/>
      <p:bldP spid="21" grpId="0"/>
      <p:bldP spid="22" grpId="0" animBg="1"/>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8EB84ED3-83A3-461A-9F15-0EE4D1291A11}"/>
              </a:ext>
            </a:extLst>
          </p:cNvPr>
          <p:cNvGrpSpPr/>
          <p:nvPr/>
        </p:nvGrpSpPr>
        <p:grpSpPr>
          <a:xfrm>
            <a:off x="1143902" y="1605587"/>
            <a:ext cx="1498462" cy="414401"/>
            <a:chOff x="473122" y="2193724"/>
            <a:chExt cx="1981723" cy="536785"/>
          </a:xfrm>
        </p:grpSpPr>
        <p:sp>
          <p:nvSpPr>
            <p:cNvPr id="17" name="圆角矩形 22">
              <a:extLst>
                <a:ext uri="{FF2B5EF4-FFF2-40B4-BE49-F238E27FC236}">
                  <a16:creationId xmlns:a16="http://schemas.microsoft.com/office/drawing/2014/main" id="{CA28B302-4BEE-4B63-B908-1B72E55BBADF}"/>
                </a:ext>
              </a:extLst>
            </p:cNvPr>
            <p:cNvSpPr/>
            <p:nvPr/>
          </p:nvSpPr>
          <p:spPr>
            <a:xfrm>
              <a:off x="473122" y="2193724"/>
              <a:ext cx="1981723" cy="536785"/>
            </a:xfrm>
            <a:prstGeom prst="roundRect">
              <a:avLst/>
            </a:prstGeom>
            <a:solidFill>
              <a:srgbClr val="959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8" name="TextBox 23">
              <a:extLst>
                <a:ext uri="{FF2B5EF4-FFF2-40B4-BE49-F238E27FC236}">
                  <a16:creationId xmlns:a16="http://schemas.microsoft.com/office/drawing/2014/main" id="{4E44075C-7E3B-4DF4-8BA5-84B79F16922A}"/>
                </a:ext>
              </a:extLst>
            </p:cNvPr>
            <p:cNvSpPr txBox="1"/>
            <p:nvPr/>
          </p:nvSpPr>
          <p:spPr>
            <a:xfrm>
              <a:off x="517123" y="2216097"/>
              <a:ext cx="1893720" cy="478406"/>
            </a:xfrm>
            <a:prstGeom prst="rect">
              <a:avLst/>
            </a:prstGeom>
            <a:noFill/>
          </p:spPr>
          <p:txBody>
            <a:bodyPr wrap="square" lIns="67182" tIns="0" rIns="67182" bIns="0" rtlCol="0" anchor="t">
              <a:spAutoFit/>
            </a:bodyPr>
            <a:lstStyle/>
            <a:p>
              <a:pPr>
                <a:lnSpc>
                  <a:spcPct val="150000"/>
                </a:lnSpc>
              </a:pPr>
              <a:r>
                <a:rPr lang="zh-CN" altLang="en-US" sz="1600" dirty="0">
                  <a:solidFill>
                    <a:schemeClr val="bg1"/>
                  </a:solidFill>
                  <a:latin typeface="方正黑体_GBK" pitchFamily="65" charset="-122"/>
                  <a:ea typeface="方正黑体_GBK" pitchFamily="65" charset="-122"/>
                  <a:cs typeface="华文黑体" pitchFamily="2" charset="-122"/>
                </a:rPr>
                <a:t>最大类间距离</a:t>
              </a:r>
            </a:p>
          </p:txBody>
        </p:sp>
      </p:grpSp>
      <p:grpSp>
        <p:nvGrpSpPr>
          <p:cNvPr id="19" name="组合 18">
            <a:extLst>
              <a:ext uri="{FF2B5EF4-FFF2-40B4-BE49-F238E27FC236}">
                <a16:creationId xmlns:a16="http://schemas.microsoft.com/office/drawing/2014/main" id="{FE2462A1-82A3-4C08-BA90-53717CD2FFA0}"/>
              </a:ext>
            </a:extLst>
          </p:cNvPr>
          <p:cNvGrpSpPr/>
          <p:nvPr/>
        </p:nvGrpSpPr>
        <p:grpSpPr>
          <a:xfrm>
            <a:off x="712531" y="750862"/>
            <a:ext cx="8387020" cy="3254343"/>
            <a:chOff x="18439117" y="2454006"/>
            <a:chExt cx="14987159" cy="7114471"/>
          </a:xfrm>
        </p:grpSpPr>
        <p:sp>
          <p:nvSpPr>
            <p:cNvPr id="20" name="TextBox 25">
              <a:extLst>
                <a:ext uri="{FF2B5EF4-FFF2-40B4-BE49-F238E27FC236}">
                  <a16:creationId xmlns:a16="http://schemas.microsoft.com/office/drawing/2014/main" id="{32856482-91AE-4D28-8108-C3AEEDCE2045}"/>
                </a:ext>
              </a:extLst>
            </p:cNvPr>
            <p:cNvSpPr txBox="1"/>
            <p:nvPr/>
          </p:nvSpPr>
          <p:spPr>
            <a:xfrm>
              <a:off x="18439117" y="5719530"/>
              <a:ext cx="4823631" cy="3848947"/>
            </a:xfrm>
            <a:prstGeom prst="rect">
              <a:avLst/>
            </a:prstGeom>
            <a:noFill/>
          </p:spPr>
          <p:txBody>
            <a:bodyPr wrap="square" lIns="67182" tIns="33591" rIns="67182" bIns="33591" rtlCol="0">
              <a:spAutoFit/>
            </a:bodyPr>
            <a:lstStyle/>
            <a:p>
              <a:r>
                <a:rPr lang="zh-CN" altLang="zh-CN" sz="1100" dirty="0"/>
                <a:t>（</a:t>
              </a:r>
              <a:r>
                <a:rPr lang="en-US" altLang="zh-CN" sz="1100" dirty="0"/>
                <a:t>1</a:t>
              </a:r>
              <a:r>
                <a:rPr lang="zh-CN" altLang="zh-CN" sz="1100" dirty="0"/>
                <a:t>）给定一个初始的阈值将图像分为将图像的所有像素分为两类</a:t>
              </a:r>
              <a:r>
                <a:rPr lang="en-US" altLang="zh-CN" sz="1100" dirty="0"/>
                <a:t>C1</a:t>
              </a:r>
              <a:r>
                <a:rPr lang="zh-CN" altLang="zh-CN" sz="1100" dirty="0"/>
                <a:t>（小于</a:t>
              </a:r>
              <a:r>
                <a:rPr lang="en-US" altLang="zh-CN" sz="1100" dirty="0"/>
                <a:t>T</a:t>
              </a:r>
              <a:r>
                <a:rPr lang="zh-CN" altLang="zh-CN" sz="1100" dirty="0"/>
                <a:t>）和</a:t>
              </a:r>
              <a:r>
                <a:rPr lang="en-US" altLang="zh-CN" sz="1100" dirty="0"/>
                <a:t>C2</a:t>
              </a:r>
              <a:r>
                <a:rPr lang="zh-CN" altLang="zh-CN" sz="1100" dirty="0"/>
                <a:t>（大于</a:t>
              </a:r>
              <a:r>
                <a:rPr lang="en-US" altLang="zh-CN" sz="1100" dirty="0"/>
                <a:t>T</a:t>
              </a:r>
              <a:r>
                <a:rPr lang="zh-CN" altLang="zh-CN" sz="1100" dirty="0"/>
                <a:t>）。</a:t>
              </a:r>
            </a:p>
            <a:p>
              <a:r>
                <a:rPr lang="zh-CN" altLang="zh-CN" sz="1100" dirty="0"/>
                <a:t>（</a:t>
              </a:r>
              <a:r>
                <a:rPr lang="en-US" altLang="zh-CN" sz="1100" dirty="0"/>
                <a:t>2</a:t>
              </a:r>
              <a:r>
                <a:rPr lang="zh-CN" altLang="zh-CN" sz="1100" dirty="0"/>
                <a:t>）分别计算出两部分的灰度均值</a:t>
              </a:r>
              <a:r>
                <a:rPr lang="en-US" altLang="zh-CN" sz="1100" dirty="0"/>
                <a:t>ave1</a:t>
              </a:r>
              <a:r>
                <a:rPr lang="zh-CN" altLang="zh-CN" sz="1100" dirty="0"/>
                <a:t>、</a:t>
              </a:r>
              <a:r>
                <a:rPr lang="en-US" altLang="zh-CN" sz="1100" dirty="0"/>
                <a:t>ave2</a:t>
              </a:r>
              <a:r>
                <a:rPr lang="zh-CN" altLang="zh-CN" sz="1100" dirty="0"/>
                <a:t>。</a:t>
              </a:r>
            </a:p>
            <a:p>
              <a:r>
                <a:rPr lang="zh-CN" altLang="zh-CN" sz="1100" dirty="0"/>
                <a:t>（</a:t>
              </a:r>
              <a:r>
                <a:rPr lang="en-US" altLang="zh-CN" sz="1100" dirty="0"/>
                <a:t>3</a:t>
              </a:r>
              <a:r>
                <a:rPr lang="zh-CN" altLang="zh-CN" sz="1100" dirty="0"/>
                <a:t>）计算它们之间的相对距离度量值</a:t>
              </a:r>
              <a:r>
                <a:rPr lang="en-US" altLang="zh-CN" sz="1100" dirty="0"/>
                <a:t>S</a:t>
              </a:r>
              <a:r>
                <a:rPr lang="zh-CN" altLang="zh-CN" sz="1100" dirty="0"/>
                <a:t>。</a:t>
              </a:r>
            </a:p>
            <a:p>
              <a:r>
                <a:rPr lang="en-US" altLang="zh-CN" sz="1100" dirty="0"/>
                <a:t>S=((ave2-T)*(T-ave1))/(ave2-ave1)</a:t>
              </a:r>
              <a:r>
                <a:rPr lang="en-US" altLang="zh-CN" sz="1100" baseline="30000" dirty="0"/>
                <a:t>2</a:t>
              </a:r>
              <a:endParaRPr lang="zh-CN" altLang="zh-CN" sz="1100" dirty="0"/>
            </a:p>
            <a:p>
              <a:r>
                <a:rPr lang="zh-CN" altLang="zh-CN" sz="1100" dirty="0"/>
                <a:t>（</a:t>
              </a:r>
              <a:r>
                <a:rPr lang="en-US" altLang="zh-CN" sz="1100" dirty="0"/>
                <a:t>4</a:t>
              </a:r>
              <a:r>
                <a:rPr lang="zh-CN" altLang="zh-CN" sz="1100" dirty="0"/>
                <a:t>）选择最佳的阈值，使图像按照该阈值分成两部分后，相对距离度量值达到最大。</a:t>
              </a:r>
            </a:p>
          </p:txBody>
        </p:sp>
        <p:grpSp>
          <p:nvGrpSpPr>
            <p:cNvPr id="21" name="组合 20">
              <a:extLst>
                <a:ext uri="{FF2B5EF4-FFF2-40B4-BE49-F238E27FC236}">
                  <a16:creationId xmlns:a16="http://schemas.microsoft.com/office/drawing/2014/main" id="{7A7B5D6E-3817-46F2-BEFD-354E72D17A72}"/>
                </a:ext>
              </a:extLst>
            </p:cNvPr>
            <p:cNvGrpSpPr/>
            <p:nvPr/>
          </p:nvGrpSpPr>
          <p:grpSpPr>
            <a:xfrm>
              <a:off x="28574776" y="2454006"/>
              <a:ext cx="4851500" cy="807412"/>
              <a:chOff x="15017199" y="1106633"/>
              <a:chExt cx="2673683" cy="444969"/>
            </a:xfrm>
          </p:grpSpPr>
          <p:sp>
            <p:nvSpPr>
              <p:cNvPr id="22" name="圆角矩形 27">
                <a:extLst>
                  <a:ext uri="{FF2B5EF4-FFF2-40B4-BE49-F238E27FC236}">
                    <a16:creationId xmlns:a16="http://schemas.microsoft.com/office/drawing/2014/main" id="{D1513AB5-F777-48B8-BCC0-A37CF5EEDB88}"/>
                  </a:ext>
                </a:extLst>
              </p:cNvPr>
              <p:cNvSpPr/>
              <p:nvPr/>
            </p:nvSpPr>
            <p:spPr>
              <a:xfrm>
                <a:off x="15017199" y="1110909"/>
                <a:ext cx="1656289" cy="350007"/>
              </a:xfrm>
              <a:prstGeom prst="round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23" name="TextBox 28">
                <a:extLst>
                  <a:ext uri="{FF2B5EF4-FFF2-40B4-BE49-F238E27FC236}">
                    <a16:creationId xmlns:a16="http://schemas.microsoft.com/office/drawing/2014/main" id="{F89F3F1A-5E16-49AE-9CC6-177DB2B81D18}"/>
                  </a:ext>
                </a:extLst>
              </p:cNvPr>
              <p:cNvSpPr txBox="1"/>
              <p:nvPr/>
            </p:nvSpPr>
            <p:spPr>
              <a:xfrm>
                <a:off x="15099448" y="1106633"/>
                <a:ext cx="2591434" cy="444969"/>
              </a:xfrm>
              <a:prstGeom prst="rect">
                <a:avLst/>
              </a:prstGeom>
              <a:noFill/>
            </p:spPr>
            <p:txBody>
              <a:bodyPr wrap="square" lIns="67182" tIns="0" rIns="67182" bIns="0" rtlCol="0" anchor="t">
                <a:spAutoFit/>
              </a:bodyPr>
              <a:lstStyle/>
              <a:p>
                <a:pPr>
                  <a:lnSpc>
                    <a:spcPct val="150000"/>
                  </a:lnSpc>
                </a:pPr>
                <a:r>
                  <a:rPr lang="zh-CN" altLang="en-US" sz="1600" dirty="0">
                    <a:solidFill>
                      <a:schemeClr val="bg1"/>
                    </a:solidFill>
                    <a:latin typeface="方正黑体_GBK" pitchFamily="65" charset="-122"/>
                    <a:ea typeface="方正黑体_GBK" pitchFamily="65" charset="-122"/>
                    <a:cs typeface="华文黑体" pitchFamily="2" charset="-122"/>
                  </a:rPr>
                  <a:t>类间最大方差</a:t>
                </a:r>
              </a:p>
            </p:txBody>
          </p:sp>
        </p:grpSp>
      </p:grpSp>
      <p:sp>
        <p:nvSpPr>
          <p:cNvPr id="46" name="TextBox 20">
            <a:extLst>
              <a:ext uri="{FF2B5EF4-FFF2-40B4-BE49-F238E27FC236}">
                <a16:creationId xmlns:a16="http://schemas.microsoft.com/office/drawing/2014/main" id="{DC9249AC-72F0-4F50-BC65-5DD948C9935B}"/>
              </a:ext>
            </a:extLst>
          </p:cNvPr>
          <p:cNvSpPr txBox="1"/>
          <p:nvPr/>
        </p:nvSpPr>
        <p:spPr>
          <a:xfrm>
            <a:off x="859155" y="292746"/>
            <a:ext cx="2067957" cy="461665"/>
          </a:xfrm>
          <a:prstGeom prst="rect">
            <a:avLst/>
          </a:prstGeom>
          <a:noFill/>
        </p:spPr>
        <p:txBody>
          <a:bodyPr wrap="square" rtlCol="0">
            <a:spAutoFit/>
          </a:bodyPr>
          <a:lstStyle/>
          <a:p>
            <a:r>
              <a:rPr lang="zh-CN" altLang="en-US" sz="2400" dirty="0">
                <a:latin typeface="Agency FB" panose="020B0503020202020204" pitchFamily="34" charset="0"/>
              </a:rPr>
              <a:t>图像分割算法</a:t>
            </a:r>
          </a:p>
        </p:txBody>
      </p:sp>
      <p:sp>
        <p:nvSpPr>
          <p:cNvPr id="47" name="矩形 46">
            <a:extLst>
              <a:ext uri="{FF2B5EF4-FFF2-40B4-BE49-F238E27FC236}">
                <a16:creationId xmlns:a16="http://schemas.microsoft.com/office/drawing/2014/main" id="{F54C0B30-AD04-4A18-8724-C84E374DAAF1}"/>
              </a:ext>
            </a:extLst>
          </p:cNvPr>
          <p:cNvSpPr/>
          <p:nvPr/>
        </p:nvSpPr>
        <p:spPr>
          <a:xfrm>
            <a:off x="398206" y="317090"/>
            <a:ext cx="412955" cy="412955"/>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gency FB" panose="020B0503020202020204" pitchFamily="34" charset="0"/>
              </a:rPr>
              <a:t>03</a:t>
            </a:r>
            <a:endParaRPr lang="zh-CN" altLang="en-US" sz="2000" dirty="0">
              <a:latin typeface="Agency FB" panose="020B0503020202020204" pitchFamily="34" charset="0"/>
            </a:endParaRPr>
          </a:p>
        </p:txBody>
      </p:sp>
      <p:cxnSp>
        <p:nvCxnSpPr>
          <p:cNvPr id="48" name="直接连接符 47">
            <a:extLst>
              <a:ext uri="{FF2B5EF4-FFF2-40B4-BE49-F238E27FC236}">
                <a16:creationId xmlns:a16="http://schemas.microsoft.com/office/drawing/2014/main" id="{09534018-1B14-4236-B322-2D50CF5DB134}"/>
              </a:ext>
            </a:extLst>
          </p:cNvPr>
          <p:cNvCxnSpPr>
            <a:cxnSpLocks/>
          </p:cNvCxnSpPr>
          <p:nvPr/>
        </p:nvCxnSpPr>
        <p:spPr>
          <a:xfrm>
            <a:off x="1489402" y="744794"/>
            <a:ext cx="7256207" cy="0"/>
          </a:xfrm>
          <a:prstGeom prst="line">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53" name="任意多边形: 形状 52">
            <a:extLst>
              <a:ext uri="{FF2B5EF4-FFF2-40B4-BE49-F238E27FC236}">
                <a16:creationId xmlns:a16="http://schemas.microsoft.com/office/drawing/2014/main" id="{7C0CD976-5DBD-4FDB-AEAA-DA4DEE2AC9BC}"/>
              </a:ext>
            </a:extLst>
          </p:cNvPr>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18">
            <a:extLst>
              <a:ext uri="{FF2B5EF4-FFF2-40B4-BE49-F238E27FC236}">
                <a16:creationId xmlns:a16="http://schemas.microsoft.com/office/drawing/2014/main" id="{B45B28EC-EFAF-4312-89FA-96E815B607EE}"/>
              </a:ext>
            </a:extLst>
          </p:cNvPr>
          <p:cNvSpPr txBox="1"/>
          <p:nvPr/>
        </p:nvSpPr>
        <p:spPr>
          <a:xfrm>
            <a:off x="6048316" y="1932930"/>
            <a:ext cx="2583515" cy="2268440"/>
          </a:xfrm>
          <a:prstGeom prst="rect">
            <a:avLst/>
          </a:prstGeom>
          <a:noFill/>
        </p:spPr>
        <p:txBody>
          <a:bodyPr wrap="square" lIns="67182" tIns="33591" rIns="67182" bIns="33591" rtlCol="0">
            <a:spAutoFit/>
          </a:bodyPr>
          <a:lstStyle/>
          <a:p>
            <a:r>
              <a:rPr lang="zh-CN" altLang="en-US" sz="1100" dirty="0"/>
              <a:t>（</a:t>
            </a:r>
            <a:r>
              <a:rPr lang="en-US" altLang="zh-CN" sz="1100" dirty="0"/>
              <a:t>1</a:t>
            </a:r>
            <a:r>
              <a:rPr lang="zh-CN" altLang="en-US" sz="1100" dirty="0"/>
              <a:t>）</a:t>
            </a:r>
            <a:r>
              <a:rPr lang="zh-CN" altLang="zh-CN" sz="1100" dirty="0"/>
              <a:t>假设存在阈值</a:t>
            </a:r>
            <a:r>
              <a:rPr lang="en-US" altLang="zh-CN" sz="1100" dirty="0" err="1"/>
              <a:t>th</a:t>
            </a:r>
            <a:r>
              <a:rPr lang="zh-CN" altLang="zh-CN" sz="1100" dirty="0"/>
              <a:t>将图像的所有像素分为两类</a:t>
            </a:r>
            <a:r>
              <a:rPr lang="en-US" altLang="zh-CN" sz="1100" dirty="0"/>
              <a:t>C1</a:t>
            </a:r>
            <a:r>
              <a:rPr lang="zh-CN" altLang="zh-CN" sz="1100" dirty="0"/>
              <a:t>（小于</a:t>
            </a:r>
            <a:r>
              <a:rPr lang="en-US" altLang="zh-CN" sz="1100" dirty="0" err="1"/>
              <a:t>th</a:t>
            </a:r>
            <a:r>
              <a:rPr lang="zh-CN" altLang="zh-CN" sz="1100" dirty="0"/>
              <a:t>）和</a:t>
            </a:r>
            <a:r>
              <a:rPr lang="en-US" altLang="zh-CN" sz="1100" dirty="0"/>
              <a:t>C2</a:t>
            </a:r>
            <a:r>
              <a:rPr lang="zh-CN" altLang="zh-CN" sz="1100" dirty="0"/>
              <a:t>（大于</a:t>
            </a:r>
            <a:r>
              <a:rPr lang="en-US" altLang="zh-CN" sz="1100" dirty="0" err="1"/>
              <a:t>th</a:t>
            </a:r>
            <a:r>
              <a:rPr lang="zh-CN" altLang="zh-CN" sz="1100" dirty="0"/>
              <a:t>），那么这两类像素各自均值为</a:t>
            </a:r>
            <a:r>
              <a:rPr lang="en-US" altLang="zh-CN" sz="1100" dirty="0"/>
              <a:t>ave1</a:t>
            </a:r>
            <a:r>
              <a:rPr lang="zh-CN" altLang="zh-CN" sz="1100" dirty="0"/>
              <a:t>、</a:t>
            </a:r>
            <a:r>
              <a:rPr lang="en-US" altLang="zh-CN" sz="1100" dirty="0"/>
              <a:t>ave2</a:t>
            </a:r>
            <a:r>
              <a:rPr lang="zh-CN" altLang="zh-CN" sz="1100" dirty="0"/>
              <a:t>，图像全局均值为</a:t>
            </a:r>
            <a:r>
              <a:rPr lang="en-US" altLang="zh-CN" sz="1100" dirty="0" err="1"/>
              <a:t>dw</a:t>
            </a:r>
            <a:r>
              <a:rPr lang="zh-CN" altLang="zh-CN" sz="1100" dirty="0"/>
              <a:t>。同时像素被分为</a:t>
            </a:r>
            <a:r>
              <a:rPr lang="en-US" altLang="zh-CN" sz="1100" dirty="0"/>
              <a:t>C1</a:t>
            </a:r>
            <a:r>
              <a:rPr lang="zh-CN" altLang="zh-CN" sz="1100" dirty="0"/>
              <a:t>和</a:t>
            </a:r>
            <a:r>
              <a:rPr lang="en-US" altLang="zh-CN" sz="1100" dirty="0"/>
              <a:t>C2</a:t>
            </a:r>
            <a:r>
              <a:rPr lang="zh-CN" altLang="zh-CN" sz="1100" dirty="0"/>
              <a:t>两类的概率分别为</a:t>
            </a:r>
            <a:r>
              <a:rPr lang="en-US" altLang="zh-CN" sz="1100" dirty="0"/>
              <a:t>p1</a:t>
            </a:r>
            <a:r>
              <a:rPr lang="zh-CN" altLang="zh-CN" sz="1100" dirty="0"/>
              <a:t>、</a:t>
            </a:r>
            <a:r>
              <a:rPr lang="en-US" altLang="zh-CN" sz="1100" dirty="0"/>
              <a:t>p2</a:t>
            </a:r>
            <a:r>
              <a:rPr lang="zh-CN" altLang="zh-CN" sz="1100" dirty="0"/>
              <a:t>。存在下列公式：</a:t>
            </a:r>
          </a:p>
          <a:p>
            <a:pPr algn="ctr"/>
            <a:r>
              <a:rPr lang="en-US" altLang="zh-CN" sz="1100" dirty="0"/>
              <a:t>p1*ave1+p2*ave2=</a:t>
            </a:r>
            <a:r>
              <a:rPr lang="en-US" altLang="zh-CN" sz="1100" dirty="0" err="1"/>
              <a:t>dw</a:t>
            </a:r>
            <a:r>
              <a:rPr lang="en-US" altLang="zh-CN" sz="1100" dirty="0"/>
              <a:t>; </a:t>
            </a:r>
            <a:endParaRPr lang="zh-CN" altLang="zh-CN" sz="1100" dirty="0"/>
          </a:p>
          <a:p>
            <a:r>
              <a:rPr lang="zh-CN" altLang="en-US" sz="1100" dirty="0"/>
              <a:t>（</a:t>
            </a:r>
            <a:r>
              <a:rPr lang="en-US" altLang="zh-CN" sz="1100" dirty="0"/>
              <a:t>2</a:t>
            </a:r>
            <a:r>
              <a:rPr lang="zh-CN" altLang="en-US" sz="1100" dirty="0"/>
              <a:t>）</a:t>
            </a:r>
            <a:r>
              <a:rPr lang="zh-CN" altLang="zh-CN" sz="1100" dirty="0"/>
              <a:t>根据方差的概念，类间方差可以表示为</a:t>
            </a:r>
            <a:r>
              <a:rPr lang="en-US" altLang="zh-CN" sz="1100" dirty="0"/>
              <a:t>:</a:t>
            </a:r>
            <a:endParaRPr lang="zh-CN" altLang="zh-CN" sz="1100" dirty="0"/>
          </a:p>
          <a:p>
            <a:pPr algn="ctr"/>
            <a:r>
              <a:rPr lang="en-US" altLang="zh-CN" sz="1100" dirty="0"/>
              <a:t>fc=p1</a:t>
            </a:r>
            <a:r>
              <a:rPr lang="zh-CN" altLang="zh-CN" sz="1100" dirty="0"/>
              <a:t>（</a:t>
            </a:r>
            <a:r>
              <a:rPr lang="en-US" altLang="zh-CN" sz="1100" dirty="0"/>
              <a:t>ave1-dw</a:t>
            </a:r>
            <a:r>
              <a:rPr lang="zh-CN" altLang="zh-CN" sz="1100" dirty="0"/>
              <a:t>）</a:t>
            </a:r>
            <a:r>
              <a:rPr lang="en-US" altLang="zh-CN" sz="1100" baseline="30000" dirty="0"/>
              <a:t>2</a:t>
            </a:r>
            <a:r>
              <a:rPr lang="en-US" altLang="zh-CN" sz="1100" dirty="0"/>
              <a:t>+ p2</a:t>
            </a:r>
            <a:r>
              <a:rPr lang="zh-CN" altLang="zh-CN" sz="1100" dirty="0"/>
              <a:t>（</a:t>
            </a:r>
            <a:r>
              <a:rPr lang="en-US" altLang="zh-CN" sz="1100" dirty="0"/>
              <a:t>ave2-dw</a:t>
            </a:r>
            <a:r>
              <a:rPr lang="zh-CN" altLang="zh-CN" sz="1100" dirty="0"/>
              <a:t>）</a:t>
            </a:r>
            <a:r>
              <a:rPr lang="en-US" altLang="zh-CN" sz="1100" baseline="30000" dirty="0"/>
              <a:t>2 </a:t>
            </a:r>
            <a:endParaRPr lang="en-US" altLang="zh-CN" sz="1100" dirty="0"/>
          </a:p>
          <a:p>
            <a:r>
              <a:rPr lang="zh-CN" altLang="en-US" sz="1100" dirty="0"/>
              <a:t>（</a:t>
            </a:r>
            <a:r>
              <a:rPr lang="en-US" altLang="zh-CN" sz="1100" dirty="0"/>
              <a:t>3</a:t>
            </a:r>
            <a:r>
              <a:rPr lang="zh-CN" altLang="en-US" sz="1100" dirty="0"/>
              <a:t>）</a:t>
            </a:r>
            <a:r>
              <a:rPr lang="zh-CN" altLang="zh-CN" sz="1100" dirty="0"/>
              <a:t>然后遍历</a:t>
            </a:r>
            <a:r>
              <a:rPr lang="en-US" altLang="zh-CN" sz="1100" dirty="0"/>
              <a:t>0-255</a:t>
            </a:r>
            <a:r>
              <a:rPr lang="zh-CN" altLang="zh-CN" sz="1100" dirty="0"/>
              <a:t>个灰度级，求出</a:t>
            </a:r>
            <a:r>
              <a:rPr lang="en-US" altLang="zh-CN" sz="1100" dirty="0"/>
              <a:t>fc</a:t>
            </a:r>
            <a:r>
              <a:rPr lang="zh-CN" altLang="zh-CN" sz="1100" dirty="0"/>
              <a:t>最大值即可。</a:t>
            </a:r>
            <a:r>
              <a:rPr lang="zh-CN" altLang="en-US" sz="1100" dirty="0"/>
              <a:t>类间方差越大表明这两部分差异越大，分割效果越好。</a:t>
            </a:r>
            <a:endParaRPr lang="zh-CN" altLang="zh-CN" sz="1100" dirty="0"/>
          </a:p>
        </p:txBody>
      </p:sp>
      <p:grpSp>
        <p:nvGrpSpPr>
          <p:cNvPr id="58" name="组合 18">
            <a:extLst>
              <a:ext uri="{FF2B5EF4-FFF2-40B4-BE49-F238E27FC236}">
                <a16:creationId xmlns:a16="http://schemas.microsoft.com/office/drawing/2014/main" id="{C9E5C365-765C-4CA5-9044-3C8526B81F08}"/>
              </a:ext>
            </a:extLst>
          </p:cNvPr>
          <p:cNvGrpSpPr>
            <a:grpSpLocks/>
          </p:cNvGrpSpPr>
          <p:nvPr/>
        </p:nvGrpSpPr>
        <p:grpSpPr bwMode="auto">
          <a:xfrm>
            <a:off x="1060724" y="854063"/>
            <a:ext cx="1664818" cy="597176"/>
            <a:chOff x="0" y="0"/>
            <a:chExt cx="2093189" cy="1416774"/>
          </a:xfrm>
          <a:solidFill>
            <a:srgbClr val="959AA2"/>
          </a:solidFill>
        </p:grpSpPr>
        <p:sp>
          <p:nvSpPr>
            <p:cNvPr id="59" name="等腰三角形 19">
              <a:extLst>
                <a:ext uri="{FF2B5EF4-FFF2-40B4-BE49-F238E27FC236}">
                  <a16:creationId xmlns:a16="http://schemas.microsoft.com/office/drawing/2014/main" id="{A93573C6-D0E6-4092-B521-F9D46F9EE037}"/>
                </a:ext>
              </a:extLst>
            </p:cNvPr>
            <p:cNvSpPr>
              <a:spLocks noChangeArrowheads="1"/>
            </p:cNvSpPr>
            <p:nvPr/>
          </p:nvSpPr>
          <p:spPr bwMode="auto">
            <a:xfrm flipH="1" flipV="1">
              <a:off x="0" y="0"/>
              <a:ext cx="2093189" cy="1416774"/>
            </a:xfrm>
            <a:prstGeom prst="triangle">
              <a:avLst>
                <a:gd name="adj" fmla="val 50000"/>
              </a:avLst>
            </a:prstGeom>
            <a:grpFill/>
            <a:ln w="12700" cap="flat" cmpd="sng">
              <a:solidFill>
                <a:schemeClr val="bg1"/>
              </a:solidFill>
              <a:bevel/>
              <a:headEnd/>
              <a:tailEnd/>
            </a:ln>
          </p:spPr>
          <p:txBody>
            <a:bodyPr anchor="ctr"/>
            <a:lstStyle/>
            <a:p>
              <a:pPr algn="ctr"/>
              <a:endParaRPr lang="zh-CN" altLang="zh-CN" sz="975">
                <a:solidFill>
                  <a:schemeClr val="bg1"/>
                </a:solidFill>
                <a:latin typeface="宋体" pitchFamily="2" charset="-122"/>
                <a:sym typeface="宋体" pitchFamily="2" charset="-122"/>
              </a:endParaRPr>
            </a:p>
          </p:txBody>
        </p:sp>
        <p:sp>
          <p:nvSpPr>
            <p:cNvPr id="60" name="文本框 20">
              <a:extLst>
                <a:ext uri="{FF2B5EF4-FFF2-40B4-BE49-F238E27FC236}">
                  <a16:creationId xmlns:a16="http://schemas.microsoft.com/office/drawing/2014/main" id="{443C26CA-D3D1-45A4-A6D4-240DF49E6DC5}"/>
                </a:ext>
              </a:extLst>
            </p:cNvPr>
            <p:cNvSpPr>
              <a:spLocks noChangeArrowheads="1"/>
            </p:cNvSpPr>
            <p:nvPr/>
          </p:nvSpPr>
          <p:spPr bwMode="auto">
            <a:xfrm>
              <a:off x="700967" y="24942"/>
              <a:ext cx="686313" cy="5901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3160" dirty="0">
                  <a:solidFill>
                    <a:schemeClr val="bg1"/>
                  </a:solidFill>
                  <a:latin typeface="微软雅黑" pitchFamily="34" charset="-122"/>
                  <a:ea typeface="微软雅黑" pitchFamily="34" charset="-122"/>
                </a:rPr>
                <a:t>01</a:t>
              </a:r>
              <a:endParaRPr lang="zh-CN" altLang="en-US" sz="3160" dirty="0">
                <a:solidFill>
                  <a:schemeClr val="bg1"/>
                </a:solidFill>
                <a:latin typeface="微软雅黑" pitchFamily="34" charset="-122"/>
                <a:ea typeface="微软雅黑" pitchFamily="34" charset="-122"/>
              </a:endParaRPr>
            </a:p>
          </p:txBody>
        </p:sp>
      </p:grpSp>
      <p:grpSp>
        <p:nvGrpSpPr>
          <p:cNvPr id="61" name="组合 21">
            <a:extLst>
              <a:ext uri="{FF2B5EF4-FFF2-40B4-BE49-F238E27FC236}">
                <a16:creationId xmlns:a16="http://schemas.microsoft.com/office/drawing/2014/main" id="{3113DD66-1BB8-437C-8091-320948D0E5A6}"/>
              </a:ext>
            </a:extLst>
          </p:cNvPr>
          <p:cNvGrpSpPr>
            <a:grpSpLocks/>
          </p:cNvGrpSpPr>
          <p:nvPr/>
        </p:nvGrpSpPr>
        <p:grpSpPr bwMode="auto">
          <a:xfrm>
            <a:off x="6526594" y="1061479"/>
            <a:ext cx="1539854" cy="773843"/>
            <a:chOff x="0" y="0"/>
            <a:chExt cx="2093189" cy="1416774"/>
          </a:xfrm>
          <a:solidFill>
            <a:srgbClr val="19B49B"/>
          </a:solidFill>
        </p:grpSpPr>
        <p:sp>
          <p:nvSpPr>
            <p:cNvPr id="62" name="等腰三角形 22">
              <a:extLst>
                <a:ext uri="{FF2B5EF4-FFF2-40B4-BE49-F238E27FC236}">
                  <a16:creationId xmlns:a16="http://schemas.microsoft.com/office/drawing/2014/main" id="{28D762FA-54DD-4A57-BA99-A31F8A2BBF42}"/>
                </a:ext>
              </a:extLst>
            </p:cNvPr>
            <p:cNvSpPr>
              <a:spLocks noChangeArrowheads="1"/>
            </p:cNvSpPr>
            <p:nvPr/>
          </p:nvSpPr>
          <p:spPr bwMode="auto">
            <a:xfrm>
              <a:off x="0" y="0"/>
              <a:ext cx="2093189" cy="1416774"/>
            </a:xfrm>
            <a:prstGeom prst="triangle">
              <a:avLst>
                <a:gd name="adj" fmla="val 50000"/>
              </a:avLst>
            </a:prstGeom>
            <a:grpFill/>
            <a:ln w="12700" cap="flat" cmpd="sng">
              <a:solidFill>
                <a:schemeClr val="bg1"/>
              </a:solidFill>
              <a:bevel/>
              <a:headEnd/>
              <a:tailEnd/>
            </a:ln>
          </p:spPr>
          <p:txBody>
            <a:bodyPr anchor="ctr"/>
            <a:lstStyle/>
            <a:p>
              <a:pPr algn="ctr"/>
              <a:endParaRPr lang="zh-CN" altLang="zh-CN" sz="975">
                <a:solidFill>
                  <a:schemeClr val="bg1"/>
                </a:solidFill>
                <a:latin typeface="宋体" pitchFamily="2" charset="-122"/>
                <a:sym typeface="宋体" pitchFamily="2" charset="-122"/>
              </a:endParaRPr>
            </a:p>
          </p:txBody>
        </p:sp>
        <p:sp>
          <p:nvSpPr>
            <p:cNvPr id="63" name="文本框 23">
              <a:extLst>
                <a:ext uri="{FF2B5EF4-FFF2-40B4-BE49-F238E27FC236}">
                  <a16:creationId xmlns:a16="http://schemas.microsoft.com/office/drawing/2014/main" id="{F38DACF0-C77E-4802-B0FE-E2E18DDC7D13}"/>
                </a:ext>
              </a:extLst>
            </p:cNvPr>
            <p:cNvSpPr>
              <a:spLocks noChangeArrowheads="1"/>
            </p:cNvSpPr>
            <p:nvPr/>
          </p:nvSpPr>
          <p:spPr bwMode="auto">
            <a:xfrm>
              <a:off x="703696" y="544170"/>
              <a:ext cx="685792" cy="5901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3160" dirty="0">
                  <a:solidFill>
                    <a:schemeClr val="bg1"/>
                  </a:solidFill>
                  <a:latin typeface="微软雅黑" pitchFamily="34" charset="-122"/>
                  <a:ea typeface="微软雅黑" pitchFamily="34" charset="-122"/>
                </a:rPr>
                <a:t>02</a:t>
              </a:r>
              <a:endParaRPr lang="zh-CN" altLang="en-US" sz="3160"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41989314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
                                        <p:tgtEl>
                                          <p:spTgt spid="53"/>
                                        </p:tgtEl>
                                      </p:cBhvr>
                                    </p:animEffect>
                                  </p:childTnLst>
                                </p:cTn>
                              </p:par>
                            </p:childTnLst>
                          </p:cTn>
                        </p:par>
                        <p:par>
                          <p:cTn id="8" fill="hold">
                            <p:stCondLst>
                              <p:cond delay="100"/>
                            </p:stCondLst>
                            <p:childTnLst>
                              <p:par>
                                <p:cTn id="9" presetID="22" presetClass="entr" presetSubtype="8"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left)">
                                      <p:cBhvr>
                                        <p:cTn id="11" dur="300"/>
                                        <p:tgtEl>
                                          <p:spTgt spid="48"/>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cBhvr additive="base">
                                        <p:cTn id="14" dur="400" fill="hold"/>
                                        <p:tgtEl>
                                          <p:spTgt spid="47"/>
                                        </p:tgtEl>
                                        <p:attrNameLst>
                                          <p:attrName>ppt_x</p:attrName>
                                        </p:attrNameLst>
                                      </p:cBhvr>
                                      <p:tavLst>
                                        <p:tav tm="0">
                                          <p:val>
                                            <p:strVal val="0-#ppt_w/2"/>
                                          </p:val>
                                        </p:tav>
                                        <p:tav tm="100000">
                                          <p:val>
                                            <p:strVal val="#ppt_x"/>
                                          </p:val>
                                        </p:tav>
                                      </p:tavLst>
                                    </p:anim>
                                    <p:anim calcmode="lin" valueType="num">
                                      <p:cBhvr additive="base">
                                        <p:cTn id="15" dur="400" fill="hold"/>
                                        <p:tgtEl>
                                          <p:spTgt spid="47"/>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iterate type="wd">
                                    <p:tmPct val="10000"/>
                                  </p:iterate>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400" fill="hold"/>
                                        <p:tgtEl>
                                          <p:spTgt spid="46"/>
                                        </p:tgtEl>
                                        <p:attrNameLst>
                                          <p:attrName>ppt_x</p:attrName>
                                        </p:attrNameLst>
                                      </p:cBhvr>
                                      <p:tavLst>
                                        <p:tav tm="0">
                                          <p:val>
                                            <p:strVal val="0-#ppt_w/2"/>
                                          </p:val>
                                        </p:tav>
                                        <p:tav tm="100000">
                                          <p:val>
                                            <p:strVal val="#ppt_x"/>
                                          </p:val>
                                        </p:tav>
                                      </p:tavLst>
                                    </p:anim>
                                    <p:anim calcmode="lin" valueType="num">
                                      <p:cBhvr additive="base">
                                        <p:cTn id="20" dur="400" fill="hold"/>
                                        <p:tgtEl>
                                          <p:spTgt spid="46"/>
                                        </p:tgtEl>
                                        <p:attrNameLst>
                                          <p:attrName>ppt_y</p:attrName>
                                        </p:attrNameLst>
                                      </p:cBhvr>
                                      <p:tavLst>
                                        <p:tav tm="0">
                                          <p:val>
                                            <p:strVal val="#ppt_y"/>
                                          </p:val>
                                        </p:tav>
                                        <p:tav tm="100000">
                                          <p:val>
                                            <p:strVal val="#ppt_y"/>
                                          </p:val>
                                        </p:tav>
                                      </p:tavLst>
                                    </p:anim>
                                  </p:childTnLst>
                                </p:cTn>
                              </p:par>
                              <p:par>
                                <p:cTn id="21" presetID="12" presetClass="entr" presetSubtype="2"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p:tgtEl>
                                          <p:spTgt spid="19"/>
                                        </p:tgtEl>
                                        <p:attrNameLst>
                                          <p:attrName>ppt_x</p:attrName>
                                        </p:attrNameLst>
                                      </p:cBhvr>
                                      <p:tavLst>
                                        <p:tav tm="0">
                                          <p:val>
                                            <p:strVal val="#ppt_x+#ppt_w*1.125000"/>
                                          </p:val>
                                        </p:tav>
                                        <p:tav tm="100000">
                                          <p:val>
                                            <p:strVal val="#ppt_x"/>
                                          </p:val>
                                        </p:tav>
                                      </p:tavLst>
                                    </p:anim>
                                    <p:animEffect transition="in" filter="wipe(left)">
                                      <p:cBhvr>
                                        <p:cTn id="24" dur="500"/>
                                        <p:tgtEl>
                                          <p:spTgt spid="19"/>
                                        </p:tgtEl>
                                      </p:cBhvr>
                                    </p:animEffect>
                                  </p:childTnLst>
                                </p:cTn>
                              </p:par>
                            </p:childTnLst>
                          </p:cTn>
                        </p:par>
                        <p:par>
                          <p:cTn id="25" fill="hold">
                            <p:stCondLst>
                              <p:cond delay="1000"/>
                            </p:stCondLst>
                            <p:childTnLst>
                              <p:par>
                                <p:cTn id="26" presetID="2" presetClass="entr" presetSubtype="1" fill="hold" nodeType="afterEffect">
                                  <p:stCondLst>
                                    <p:cond delay="0"/>
                                  </p:stCondLst>
                                  <p:childTnLst>
                                    <p:set>
                                      <p:cBhvr>
                                        <p:cTn id="27" dur="1" fill="hold">
                                          <p:stCondLst>
                                            <p:cond delay="0"/>
                                          </p:stCondLst>
                                        </p:cTn>
                                        <p:tgtEl>
                                          <p:spTgt spid="58"/>
                                        </p:tgtEl>
                                        <p:attrNameLst>
                                          <p:attrName>style.visibility</p:attrName>
                                        </p:attrNameLst>
                                      </p:cBhvr>
                                      <p:to>
                                        <p:strVal val="visible"/>
                                      </p:to>
                                    </p:set>
                                    <p:anim calcmode="lin" valueType="num">
                                      <p:cBhvr additive="base">
                                        <p:cTn id="28" dur="500" fill="hold"/>
                                        <p:tgtEl>
                                          <p:spTgt spid="58"/>
                                        </p:tgtEl>
                                        <p:attrNameLst>
                                          <p:attrName>ppt_x</p:attrName>
                                        </p:attrNameLst>
                                      </p:cBhvr>
                                      <p:tavLst>
                                        <p:tav tm="0">
                                          <p:val>
                                            <p:strVal val="#ppt_x"/>
                                          </p:val>
                                        </p:tav>
                                        <p:tav tm="100000">
                                          <p:val>
                                            <p:strVal val="#ppt_x"/>
                                          </p:val>
                                        </p:tav>
                                      </p:tavLst>
                                    </p:anim>
                                    <p:anim calcmode="lin" valueType="num">
                                      <p:cBhvr additive="base">
                                        <p:cTn id="29" dur="500" fill="hold"/>
                                        <p:tgtEl>
                                          <p:spTgt spid="58"/>
                                        </p:tgtEl>
                                        <p:attrNameLst>
                                          <p:attrName>ppt_y</p:attrName>
                                        </p:attrNameLst>
                                      </p:cBhvr>
                                      <p:tavLst>
                                        <p:tav tm="0">
                                          <p:val>
                                            <p:strVal val="0-#ppt_h/2"/>
                                          </p:val>
                                        </p:tav>
                                        <p:tav tm="100000">
                                          <p:val>
                                            <p:strVal val="#ppt_y"/>
                                          </p:val>
                                        </p:tav>
                                      </p:tavLst>
                                    </p:anim>
                                  </p:childTnLst>
                                </p:cTn>
                              </p:par>
                            </p:childTnLst>
                          </p:cTn>
                        </p:par>
                        <p:par>
                          <p:cTn id="30" fill="hold">
                            <p:stCondLst>
                              <p:cond delay="1500"/>
                            </p:stCondLst>
                            <p:childTnLst>
                              <p:par>
                                <p:cTn id="31" presetID="2" presetClass="entr" presetSubtype="1" fill="hold" nodeType="afterEffect">
                                  <p:stCondLst>
                                    <p:cond delay="0"/>
                                  </p:stCondLst>
                                  <p:childTnLst>
                                    <p:set>
                                      <p:cBhvr>
                                        <p:cTn id="32" dur="1" fill="hold">
                                          <p:stCondLst>
                                            <p:cond delay="0"/>
                                          </p:stCondLst>
                                        </p:cTn>
                                        <p:tgtEl>
                                          <p:spTgt spid="61"/>
                                        </p:tgtEl>
                                        <p:attrNameLst>
                                          <p:attrName>style.visibility</p:attrName>
                                        </p:attrNameLst>
                                      </p:cBhvr>
                                      <p:to>
                                        <p:strVal val="visible"/>
                                      </p:to>
                                    </p:set>
                                    <p:anim calcmode="lin" valueType="num">
                                      <p:cBhvr additive="base">
                                        <p:cTn id="33" dur="500" fill="hold"/>
                                        <p:tgtEl>
                                          <p:spTgt spid="61"/>
                                        </p:tgtEl>
                                        <p:attrNameLst>
                                          <p:attrName>ppt_x</p:attrName>
                                        </p:attrNameLst>
                                      </p:cBhvr>
                                      <p:tavLst>
                                        <p:tav tm="0">
                                          <p:val>
                                            <p:strVal val="#ppt_x"/>
                                          </p:val>
                                        </p:tav>
                                        <p:tav tm="100000">
                                          <p:val>
                                            <p:strVal val="#ppt_x"/>
                                          </p:val>
                                        </p:tav>
                                      </p:tavLst>
                                    </p:anim>
                                    <p:anim calcmode="lin" valueType="num">
                                      <p:cBhvr additive="base">
                                        <p:cTn id="34" dur="500" fill="hold"/>
                                        <p:tgtEl>
                                          <p:spTgt spid="61"/>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4"/>
                                        </p:tgtEl>
                                        <p:attrNameLst>
                                          <p:attrName>style.visibility</p:attrName>
                                        </p:attrNameLst>
                                      </p:cBhvr>
                                      <p:to>
                                        <p:strVal val="visible"/>
                                      </p:to>
                                    </p:set>
                                    <p:anim calcmode="lin" valueType="num">
                                      <p:cBhvr additive="base">
                                        <p:cTn id="39" dur="500" fill="hold"/>
                                        <p:tgtEl>
                                          <p:spTgt spid="54"/>
                                        </p:tgtEl>
                                        <p:attrNameLst>
                                          <p:attrName>ppt_x</p:attrName>
                                        </p:attrNameLst>
                                      </p:cBhvr>
                                      <p:tavLst>
                                        <p:tav tm="0">
                                          <p:val>
                                            <p:strVal val="#ppt_x"/>
                                          </p:val>
                                        </p:tav>
                                        <p:tav tm="100000">
                                          <p:val>
                                            <p:strVal val="#ppt_x"/>
                                          </p:val>
                                        </p:tav>
                                      </p:tavLst>
                                    </p:anim>
                                    <p:anim calcmode="lin" valueType="num">
                                      <p:cBhvr additive="base">
                                        <p:cTn id="4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animBg="1"/>
      <p:bldP spid="53" grpId="0" animBg="1"/>
      <p:bldP spid="5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C7A9CE3-1FDC-42FD-A308-7B5155066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048000" cy="5040313"/>
          </a:xfrm>
          <a:prstGeom prst="rect">
            <a:avLst/>
          </a:prstGeom>
        </p:spPr>
      </p:pic>
      <p:sp>
        <p:nvSpPr>
          <p:cNvPr id="5" name="矩形 4">
            <a:extLst>
              <a:ext uri="{FF2B5EF4-FFF2-40B4-BE49-F238E27FC236}">
                <a16:creationId xmlns:a16="http://schemas.microsoft.com/office/drawing/2014/main" id="{F3B94BB8-4D86-4415-A018-2BFD8161DF7B}"/>
              </a:ext>
            </a:extLst>
          </p:cNvPr>
          <p:cNvSpPr/>
          <p:nvPr/>
        </p:nvSpPr>
        <p:spPr>
          <a:xfrm>
            <a:off x="1341119" y="1092074"/>
            <a:ext cx="6489133" cy="2834640"/>
          </a:xfrm>
          <a:prstGeom prst="rect">
            <a:avLst/>
          </a:prstGeom>
          <a:noFill/>
          <a:ln w="38100">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135B5C36-48B5-4EA8-9CCA-3579AA626F9C}"/>
              </a:ext>
            </a:extLst>
          </p:cNvPr>
          <p:cNvSpPr txBox="1"/>
          <p:nvPr/>
        </p:nvSpPr>
        <p:spPr>
          <a:xfrm>
            <a:off x="6132068" y="1362890"/>
            <a:ext cx="1649811" cy="646331"/>
          </a:xfrm>
          <a:prstGeom prst="rect">
            <a:avLst/>
          </a:prstGeom>
          <a:noFill/>
        </p:spPr>
        <p:txBody>
          <a:bodyPr wrap="none" rtlCol="0">
            <a:spAutoFit/>
          </a:bodyPr>
          <a:lstStyle/>
          <a:p>
            <a:r>
              <a:rPr lang="en-US" altLang="zh-CN" sz="3600" spc="300" dirty="0">
                <a:solidFill>
                  <a:srgbClr val="19B49B"/>
                </a:solidFill>
                <a:latin typeface="Agency FB" panose="020B0503020202020204" pitchFamily="34" charset="0"/>
              </a:rPr>
              <a:t>PART 04</a:t>
            </a:r>
            <a:endParaRPr lang="zh-CN" altLang="en-US" sz="3600" spc="300" dirty="0">
              <a:solidFill>
                <a:srgbClr val="19B49B"/>
              </a:solidFill>
              <a:latin typeface="Agency FB" panose="020B0503020202020204" pitchFamily="34" charset="0"/>
            </a:endParaRPr>
          </a:p>
        </p:txBody>
      </p:sp>
      <p:sp>
        <p:nvSpPr>
          <p:cNvPr id="7" name="文本框 6">
            <a:extLst>
              <a:ext uri="{FF2B5EF4-FFF2-40B4-BE49-F238E27FC236}">
                <a16:creationId xmlns:a16="http://schemas.microsoft.com/office/drawing/2014/main" id="{3077A60F-6437-4A52-A98E-3DFF5A667757}"/>
              </a:ext>
            </a:extLst>
          </p:cNvPr>
          <p:cNvSpPr txBox="1"/>
          <p:nvPr/>
        </p:nvSpPr>
        <p:spPr>
          <a:xfrm>
            <a:off x="4753793" y="2051003"/>
            <a:ext cx="2954655" cy="646331"/>
          </a:xfrm>
          <a:prstGeom prst="rect">
            <a:avLst/>
          </a:prstGeom>
          <a:noFill/>
        </p:spPr>
        <p:txBody>
          <a:bodyPr wrap="none" rtlCol="0">
            <a:spAutoFit/>
          </a:bodyPr>
          <a:lstStyle/>
          <a:p>
            <a:r>
              <a:rPr lang="zh-CN" altLang="en-US" sz="3600" b="1" dirty="0">
                <a:latin typeface="Agency FB" panose="020B0503020202020204" pitchFamily="34" charset="0"/>
              </a:rPr>
              <a:t>系统亮点强调</a:t>
            </a:r>
          </a:p>
        </p:txBody>
      </p:sp>
      <p:cxnSp>
        <p:nvCxnSpPr>
          <p:cNvPr id="8" name="直接连接符 7">
            <a:extLst>
              <a:ext uri="{FF2B5EF4-FFF2-40B4-BE49-F238E27FC236}">
                <a16:creationId xmlns:a16="http://schemas.microsoft.com/office/drawing/2014/main" id="{596361AE-2C38-46F2-B75E-C04B645FB4E1}"/>
              </a:ext>
            </a:extLst>
          </p:cNvPr>
          <p:cNvCxnSpPr>
            <a:cxnSpLocks/>
          </p:cNvCxnSpPr>
          <p:nvPr/>
        </p:nvCxnSpPr>
        <p:spPr>
          <a:xfrm>
            <a:off x="7093974" y="2781520"/>
            <a:ext cx="412034" cy="0"/>
          </a:xfrm>
          <a:prstGeom prst="line">
            <a:avLst/>
          </a:prstGeom>
          <a:ln w="31750">
            <a:solidFill>
              <a:srgbClr val="19B49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2162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par>
                          <p:cTn id="18" fill="hold">
                            <p:stCondLst>
                              <p:cond delay="1500"/>
                            </p:stCondLst>
                            <p:childTnLst>
                              <p:par>
                                <p:cTn id="19" presetID="2" presetClass="entr" presetSubtype="2" fill="hold" grpId="0" nodeType="afterEffect">
                                  <p:stCondLst>
                                    <p:cond delay="0"/>
                                  </p:stCondLst>
                                  <p:iterate type="wd">
                                    <p:tmPct val="20000"/>
                                  </p:iterate>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22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1E552104-824A-4032-9587-A289BA7B746D}"/>
              </a:ext>
            </a:extLst>
          </p:cNvPr>
          <p:cNvSpPr/>
          <p:nvPr/>
        </p:nvSpPr>
        <p:spPr>
          <a:xfrm>
            <a:off x="5553460" y="1140418"/>
            <a:ext cx="2237910" cy="2237911"/>
          </a:xfrm>
          <a:prstGeom prst="ellipse">
            <a:avLst/>
          </a:prstGeom>
          <a:noFill/>
          <a:ln w="76200">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anchor="b" anchorCtr="1"/>
          <a:lstStyle/>
          <a:p>
            <a:pPr algn="ctr">
              <a:defRPr/>
            </a:pPr>
            <a:endParaRPr lang="zh-CN" altLang="en-US" sz="2351"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TextBox 18">
            <a:extLst>
              <a:ext uri="{FF2B5EF4-FFF2-40B4-BE49-F238E27FC236}">
                <a16:creationId xmlns:a16="http://schemas.microsoft.com/office/drawing/2014/main" id="{9538D77C-F53C-4D58-9F7F-4322053799E6}"/>
              </a:ext>
            </a:extLst>
          </p:cNvPr>
          <p:cNvSpPr txBox="1">
            <a:spLocks noChangeArrowheads="1"/>
          </p:cNvSpPr>
          <p:nvPr/>
        </p:nvSpPr>
        <p:spPr bwMode="auto">
          <a:xfrm>
            <a:off x="285177" y="783368"/>
            <a:ext cx="4555665" cy="3792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nSpc>
                <a:spcPct val="130000"/>
              </a:lnSpc>
            </a:pPr>
            <a:r>
              <a:rPr lang="zh-CN" altLang="en-US" sz="1050" dirty="0">
                <a:solidFill>
                  <a:schemeClr val="bg1">
                    <a:lumMod val="50000"/>
                  </a:schemeClr>
                </a:solidFill>
                <a:latin typeface="微软雅黑" pitchFamily="34" charset="-122"/>
                <a:ea typeface="微软雅黑" pitchFamily="34" charset="-122"/>
              </a:rPr>
              <a:t>将具有相似性质的像素合并在一起</a:t>
            </a:r>
            <a:endParaRPr lang="en-US" altLang="zh-CN" sz="1050" dirty="0">
              <a:solidFill>
                <a:schemeClr val="bg1">
                  <a:lumMod val="50000"/>
                </a:schemeClr>
              </a:solidFill>
              <a:latin typeface="微软雅黑" pitchFamily="34" charset="-122"/>
              <a:ea typeface="微软雅黑" pitchFamily="34" charset="-122"/>
            </a:endParaRPr>
          </a:p>
          <a:p>
            <a:pPr>
              <a:lnSpc>
                <a:spcPct val="130000"/>
              </a:lnSpc>
            </a:pPr>
            <a:r>
              <a:rPr lang="zh-CN" altLang="en-US" sz="1050" dirty="0">
                <a:solidFill>
                  <a:schemeClr val="bg1">
                    <a:lumMod val="50000"/>
                  </a:schemeClr>
                </a:solidFill>
                <a:latin typeface="微软雅黑" pitchFamily="34" charset="-122"/>
                <a:ea typeface="微软雅黑" pitchFamily="34" charset="-122"/>
              </a:rPr>
              <a:t>（</a:t>
            </a:r>
            <a:r>
              <a:rPr lang="en-US" altLang="zh-CN" sz="1050" dirty="0">
                <a:solidFill>
                  <a:schemeClr val="bg1">
                    <a:lumMod val="50000"/>
                  </a:schemeClr>
                </a:solidFill>
                <a:latin typeface="微软雅黑" pitchFamily="34" charset="-122"/>
                <a:ea typeface="微软雅黑" pitchFamily="34" charset="-122"/>
              </a:rPr>
              <a:t>1</a:t>
            </a:r>
            <a:r>
              <a:rPr lang="zh-CN" altLang="en-US" sz="1050" dirty="0">
                <a:solidFill>
                  <a:schemeClr val="bg1">
                    <a:lumMod val="50000"/>
                  </a:schemeClr>
                </a:solidFill>
                <a:latin typeface="微软雅黑" pitchFamily="34" charset="-122"/>
                <a:ea typeface="微软雅黑" pitchFamily="34" charset="-122"/>
              </a:rPr>
              <a:t>）种子点的选取：首先通过对图片用鼠标点击的方式交互式地进行点选取，从而可以根据不同的图片自主选择不同的种子点。</a:t>
            </a:r>
            <a:endParaRPr lang="en-US" altLang="zh-CN" sz="1050" dirty="0">
              <a:solidFill>
                <a:schemeClr val="bg1">
                  <a:lumMod val="50000"/>
                </a:schemeClr>
              </a:solidFill>
              <a:latin typeface="微软雅黑" pitchFamily="34" charset="-122"/>
              <a:ea typeface="微软雅黑" pitchFamily="34" charset="-122"/>
            </a:endParaRPr>
          </a:p>
          <a:p>
            <a:pPr>
              <a:lnSpc>
                <a:spcPct val="130000"/>
              </a:lnSpc>
            </a:pPr>
            <a:r>
              <a:rPr lang="zh-CN" altLang="en-US" sz="1050" dirty="0">
                <a:solidFill>
                  <a:schemeClr val="bg1">
                    <a:lumMod val="50000"/>
                  </a:schemeClr>
                </a:solidFill>
                <a:latin typeface="微软雅黑" pitchFamily="34" charset="-122"/>
                <a:ea typeface="微软雅黑" pitchFamily="34" charset="-122"/>
              </a:rPr>
              <a:t>（</a:t>
            </a:r>
            <a:r>
              <a:rPr lang="en-US" altLang="zh-CN" sz="1050" dirty="0">
                <a:solidFill>
                  <a:schemeClr val="bg1">
                    <a:lumMod val="50000"/>
                  </a:schemeClr>
                </a:solidFill>
                <a:latin typeface="微软雅黑" pitchFamily="34" charset="-122"/>
                <a:ea typeface="微软雅黑" pitchFamily="34" charset="-122"/>
              </a:rPr>
              <a:t>2</a:t>
            </a:r>
            <a:r>
              <a:rPr lang="zh-CN" altLang="en-US" sz="1050" dirty="0">
                <a:solidFill>
                  <a:schemeClr val="bg1">
                    <a:lumMod val="50000"/>
                  </a:schemeClr>
                </a:solidFill>
                <a:latin typeface="微软雅黑" pitchFamily="34" charset="-122"/>
                <a:ea typeface="微软雅黑" pitchFamily="34" charset="-122"/>
              </a:rPr>
              <a:t>）区域生长的条件：根据像素灰度间的连续性定义的一些相似性准则，同时也定义了在没有像素满足加入某个区域的条件时，区域生长就会停止。在算法当中定义最大像素灰度值距离，当待加入像素点的灰度值和以及分割号的区域所有像素点平均灰度值的差绝对值小于或等于最大像素灰度值距离时，该像素点就加入到已分割的区域。反之，区域生长停止。</a:t>
            </a:r>
            <a:endParaRPr lang="en-US" altLang="zh-CN" sz="1050" dirty="0">
              <a:solidFill>
                <a:schemeClr val="bg1">
                  <a:lumMod val="50000"/>
                </a:schemeClr>
              </a:solidFill>
              <a:latin typeface="微软雅黑" pitchFamily="34" charset="-122"/>
              <a:ea typeface="微软雅黑" pitchFamily="34" charset="-122"/>
            </a:endParaRPr>
          </a:p>
          <a:p>
            <a:pPr>
              <a:lnSpc>
                <a:spcPct val="130000"/>
              </a:lnSpc>
            </a:pPr>
            <a:r>
              <a:rPr lang="zh-CN" altLang="en-US" sz="1050" dirty="0">
                <a:solidFill>
                  <a:schemeClr val="bg1">
                    <a:lumMod val="50000"/>
                  </a:schemeClr>
                </a:solidFill>
                <a:latin typeface="微软雅黑" pitchFamily="34" charset="-122"/>
                <a:ea typeface="微软雅黑" pitchFamily="34" charset="-122"/>
              </a:rPr>
              <a:t>（</a:t>
            </a:r>
            <a:r>
              <a:rPr lang="en-US" altLang="zh-CN" sz="1050" dirty="0">
                <a:solidFill>
                  <a:schemeClr val="bg1">
                    <a:lumMod val="50000"/>
                  </a:schemeClr>
                </a:solidFill>
                <a:latin typeface="微软雅黑" pitchFamily="34" charset="-122"/>
                <a:ea typeface="微软雅黑" pitchFamily="34" charset="-122"/>
              </a:rPr>
              <a:t>3</a:t>
            </a:r>
            <a:r>
              <a:rPr lang="zh-CN" altLang="en-US" sz="1050" dirty="0">
                <a:solidFill>
                  <a:schemeClr val="bg1">
                    <a:lumMod val="50000"/>
                  </a:schemeClr>
                </a:solidFill>
                <a:latin typeface="微软雅黑" pitchFamily="34" charset="-122"/>
                <a:ea typeface="微软雅黑" pitchFamily="34" charset="-122"/>
              </a:rPr>
              <a:t>）种子队列的遍历：我们预先定义为</a:t>
            </a:r>
            <a:r>
              <a:rPr lang="en-US" altLang="zh-CN" sz="1050" dirty="0">
                <a:solidFill>
                  <a:schemeClr val="bg1">
                    <a:lumMod val="50000"/>
                  </a:schemeClr>
                </a:solidFill>
                <a:latin typeface="微软雅黑" pitchFamily="34" charset="-122"/>
                <a:ea typeface="微软雅黑" pitchFamily="34" charset="-122"/>
              </a:rPr>
              <a:t>4</a:t>
            </a:r>
            <a:r>
              <a:rPr lang="zh-CN" altLang="en-US" sz="1050" dirty="0">
                <a:solidFill>
                  <a:schemeClr val="bg1">
                    <a:lumMod val="50000"/>
                  </a:schemeClr>
                </a:solidFill>
                <a:latin typeface="微软雅黑" pitchFamily="34" charset="-122"/>
                <a:ea typeface="微软雅黑" pitchFamily="34" charset="-122"/>
              </a:rPr>
              <a:t>邻域遍历，然后取出种子队列中的第一个元素，对选择的邻域中每个点进行判断。找与该种子点灰度值最接近的一个点加入分割区域中。过程如下图所示：</a:t>
            </a:r>
          </a:p>
        </p:txBody>
      </p:sp>
      <p:sp>
        <p:nvSpPr>
          <p:cNvPr id="7" name="任意多边形 10">
            <a:extLst>
              <a:ext uri="{FF2B5EF4-FFF2-40B4-BE49-F238E27FC236}">
                <a16:creationId xmlns:a16="http://schemas.microsoft.com/office/drawing/2014/main" id="{A2EA2C71-E0A3-4016-8907-4A168F3F41C3}"/>
              </a:ext>
            </a:extLst>
          </p:cNvPr>
          <p:cNvSpPr/>
          <p:nvPr/>
        </p:nvSpPr>
        <p:spPr>
          <a:xfrm>
            <a:off x="4964979" y="730045"/>
            <a:ext cx="1481878" cy="1705531"/>
          </a:xfrm>
          <a:custGeom>
            <a:avLst/>
            <a:gdLst>
              <a:gd name="connsiteX0" fmla="*/ 1710175 w 1714090"/>
              <a:gd name="connsiteY0" fmla="*/ 0 h 1972478"/>
              <a:gd name="connsiteX1" fmla="*/ 1714090 w 1714090"/>
              <a:gd name="connsiteY1" fmla="*/ 1972478 h 1972478"/>
              <a:gd name="connsiteX2" fmla="*/ 0 w 1714090"/>
              <a:gd name="connsiteY2" fmla="*/ 982847 h 1972478"/>
            </a:gdLst>
            <a:ahLst/>
            <a:cxnLst>
              <a:cxn ang="0">
                <a:pos x="connsiteX0" y="connsiteY0"/>
              </a:cxn>
              <a:cxn ang="0">
                <a:pos x="connsiteX1" y="connsiteY1"/>
              </a:cxn>
              <a:cxn ang="0">
                <a:pos x="connsiteX2" y="connsiteY2"/>
              </a:cxn>
            </a:cxnLst>
            <a:rect l="l" t="t" r="r" b="b"/>
            <a:pathLst>
              <a:path w="1714090" h="1972478">
                <a:moveTo>
                  <a:pt x="1710175" y="0"/>
                </a:moveTo>
                <a:lnTo>
                  <a:pt x="1714090" y="1972478"/>
                </a:lnTo>
                <a:lnTo>
                  <a:pt x="0" y="982847"/>
                </a:lnTo>
                <a:close/>
              </a:path>
            </a:pathLst>
          </a:cu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lIns="370331" anchor="ctr"/>
          <a:lstStyle/>
          <a:p>
            <a:pPr algn="ctr">
              <a:defRPr/>
            </a:pPr>
            <a:r>
              <a:rPr lang="zh-CN" altLang="en-US" sz="1600" dirty="0">
                <a:solidFill>
                  <a:srgbClr val="FFFFFF"/>
                </a:solidFill>
                <a:latin typeface="微软雅黑" panose="020B0503020204020204" pitchFamily="34" charset="-122"/>
                <a:ea typeface="微软雅黑" panose="020B0503020204020204" pitchFamily="34" charset="-122"/>
              </a:rPr>
              <a:t>区域生长</a:t>
            </a:r>
            <a:endParaRPr lang="en-US" altLang="zh-CN" sz="1600" dirty="0">
              <a:solidFill>
                <a:srgbClr val="FFFFFF"/>
              </a:solidFill>
              <a:latin typeface="微软雅黑" panose="020B0503020204020204" pitchFamily="34" charset="-122"/>
              <a:ea typeface="微软雅黑" panose="020B0503020204020204" pitchFamily="34" charset="-122"/>
            </a:endParaRPr>
          </a:p>
          <a:p>
            <a:pPr algn="ctr">
              <a:defRPr/>
            </a:pPr>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11" name="TextBox 20">
            <a:extLst>
              <a:ext uri="{FF2B5EF4-FFF2-40B4-BE49-F238E27FC236}">
                <a16:creationId xmlns:a16="http://schemas.microsoft.com/office/drawing/2014/main" id="{A0CA8A12-66C5-468D-9904-7BC129EED0E0}"/>
              </a:ext>
            </a:extLst>
          </p:cNvPr>
          <p:cNvSpPr txBox="1"/>
          <p:nvPr/>
        </p:nvSpPr>
        <p:spPr>
          <a:xfrm>
            <a:off x="907976" y="292746"/>
            <a:ext cx="2067957" cy="461665"/>
          </a:xfrm>
          <a:prstGeom prst="rect">
            <a:avLst/>
          </a:prstGeom>
          <a:noFill/>
        </p:spPr>
        <p:txBody>
          <a:bodyPr wrap="square" rtlCol="0">
            <a:spAutoFit/>
          </a:bodyPr>
          <a:lstStyle/>
          <a:p>
            <a:r>
              <a:rPr lang="zh-CN" altLang="en-US" sz="2400" b="1" dirty="0">
                <a:latin typeface="Agency FB" panose="020B0503020202020204" pitchFamily="34" charset="0"/>
              </a:rPr>
              <a:t>系统亮点强调</a:t>
            </a:r>
          </a:p>
        </p:txBody>
      </p:sp>
      <p:sp>
        <p:nvSpPr>
          <p:cNvPr id="12" name="矩形 11">
            <a:extLst>
              <a:ext uri="{FF2B5EF4-FFF2-40B4-BE49-F238E27FC236}">
                <a16:creationId xmlns:a16="http://schemas.microsoft.com/office/drawing/2014/main" id="{3B20E455-3CAA-4194-BA91-55C19B301E76}"/>
              </a:ext>
            </a:extLst>
          </p:cNvPr>
          <p:cNvSpPr/>
          <p:nvPr/>
        </p:nvSpPr>
        <p:spPr>
          <a:xfrm>
            <a:off x="398206" y="317090"/>
            <a:ext cx="412955" cy="412955"/>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gency FB" panose="020B0503020202020204" pitchFamily="34" charset="0"/>
              </a:rPr>
              <a:t>04</a:t>
            </a:r>
            <a:endParaRPr lang="zh-CN" altLang="en-US" sz="2000" dirty="0">
              <a:latin typeface="Agency FB" panose="020B0503020202020204" pitchFamily="34" charset="0"/>
            </a:endParaRPr>
          </a:p>
        </p:txBody>
      </p:sp>
      <p:cxnSp>
        <p:nvCxnSpPr>
          <p:cNvPr id="13" name="直接连接符 12">
            <a:extLst>
              <a:ext uri="{FF2B5EF4-FFF2-40B4-BE49-F238E27FC236}">
                <a16:creationId xmlns:a16="http://schemas.microsoft.com/office/drawing/2014/main" id="{955E1A55-CC66-4A67-995E-D4A64D9E8AF6}"/>
              </a:ext>
            </a:extLst>
          </p:cNvPr>
          <p:cNvCxnSpPr>
            <a:cxnSpLocks/>
          </p:cNvCxnSpPr>
          <p:nvPr/>
        </p:nvCxnSpPr>
        <p:spPr>
          <a:xfrm>
            <a:off x="1489402" y="744794"/>
            <a:ext cx="7256207" cy="0"/>
          </a:xfrm>
          <a:prstGeom prst="line">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18" name="任意多边形: 形状 17">
            <a:extLst>
              <a:ext uri="{FF2B5EF4-FFF2-40B4-BE49-F238E27FC236}">
                <a16:creationId xmlns:a16="http://schemas.microsoft.com/office/drawing/2014/main" id="{C6A254DC-51AB-46E2-8926-EF7CF90CC953}"/>
              </a:ext>
            </a:extLst>
          </p:cNvPr>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10CB5F72-CC38-4611-8383-B3D9302F25E8}"/>
              </a:ext>
            </a:extLst>
          </p:cNvPr>
          <p:cNvPicPr>
            <a:picLocks noChangeAspect="1"/>
          </p:cNvPicPr>
          <p:nvPr/>
        </p:nvPicPr>
        <p:blipFill>
          <a:blip r:embed="rId3"/>
          <a:stretch>
            <a:fillRect/>
          </a:stretch>
        </p:blipFill>
        <p:spPr>
          <a:xfrm>
            <a:off x="11835266" y="22421021"/>
            <a:ext cx="2894638" cy="2336762"/>
          </a:xfrm>
          <a:prstGeom prst="rect">
            <a:avLst/>
          </a:prstGeom>
        </p:spPr>
      </p:pic>
      <p:pic>
        <p:nvPicPr>
          <p:cNvPr id="22" name="图片 21">
            <a:extLst>
              <a:ext uri="{FF2B5EF4-FFF2-40B4-BE49-F238E27FC236}">
                <a16:creationId xmlns:a16="http://schemas.microsoft.com/office/drawing/2014/main" id="{DDDC70AF-5D6C-4608-8800-4902988BA7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7505" y="3639988"/>
            <a:ext cx="2961340" cy="993565"/>
          </a:xfrm>
          <a:prstGeom prst="rect">
            <a:avLst/>
          </a:prstGeom>
        </p:spPr>
      </p:pic>
    </p:spTree>
    <p:extLst>
      <p:ext uri="{BB962C8B-B14F-4D97-AF65-F5344CB8AC3E}">
        <p14:creationId xmlns:p14="http://schemas.microsoft.com/office/powerpoint/2010/main" val="38119055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
                                        <p:tgtEl>
                                          <p:spTgt spid="18"/>
                                        </p:tgtEl>
                                      </p:cBhvr>
                                    </p:animEffect>
                                  </p:childTnLst>
                                </p:cTn>
                              </p:par>
                            </p:childTnLst>
                          </p:cTn>
                        </p:par>
                        <p:par>
                          <p:cTn id="8" fill="hold">
                            <p:stCondLst>
                              <p:cond delay="1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300"/>
                                        <p:tgtEl>
                                          <p:spTgt spid="13"/>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400" fill="hold"/>
                                        <p:tgtEl>
                                          <p:spTgt spid="12"/>
                                        </p:tgtEl>
                                        <p:attrNameLst>
                                          <p:attrName>ppt_x</p:attrName>
                                        </p:attrNameLst>
                                      </p:cBhvr>
                                      <p:tavLst>
                                        <p:tav tm="0">
                                          <p:val>
                                            <p:strVal val="0-#ppt_w/2"/>
                                          </p:val>
                                        </p:tav>
                                        <p:tav tm="100000">
                                          <p:val>
                                            <p:strVal val="#ppt_x"/>
                                          </p:val>
                                        </p:tav>
                                      </p:tavLst>
                                    </p:anim>
                                    <p:anim calcmode="lin" valueType="num">
                                      <p:cBhvr additive="base">
                                        <p:cTn id="15" dur="400" fill="hold"/>
                                        <p:tgtEl>
                                          <p:spTgt spid="12"/>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iterate type="wd">
                                    <p:tmPct val="10000"/>
                                  </p:iterate>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400" fill="hold"/>
                                        <p:tgtEl>
                                          <p:spTgt spid="11"/>
                                        </p:tgtEl>
                                        <p:attrNameLst>
                                          <p:attrName>ppt_x</p:attrName>
                                        </p:attrNameLst>
                                      </p:cBhvr>
                                      <p:tavLst>
                                        <p:tav tm="0">
                                          <p:val>
                                            <p:strVal val="0-#ppt_w/2"/>
                                          </p:val>
                                        </p:tav>
                                        <p:tav tm="100000">
                                          <p:val>
                                            <p:strVal val="#ppt_x"/>
                                          </p:val>
                                        </p:tav>
                                      </p:tavLst>
                                    </p:anim>
                                    <p:anim calcmode="lin" valueType="num">
                                      <p:cBhvr additive="base">
                                        <p:cTn id="20" dur="400" fill="hold"/>
                                        <p:tgtEl>
                                          <p:spTgt spid="11"/>
                                        </p:tgtEl>
                                        <p:attrNameLst>
                                          <p:attrName>ppt_y</p:attrName>
                                        </p:attrNameLst>
                                      </p:cBhvr>
                                      <p:tavLst>
                                        <p:tav tm="0">
                                          <p:val>
                                            <p:strVal val="#ppt_y"/>
                                          </p:val>
                                        </p:tav>
                                        <p:tav tm="100000">
                                          <p:val>
                                            <p:strVal val="#ppt_y"/>
                                          </p:val>
                                        </p:tav>
                                      </p:tavLst>
                                    </p:anim>
                                  </p:childTnLst>
                                </p:cTn>
                              </p:par>
                              <p:par>
                                <p:cTn id="21" presetID="21" presetClass="entr" presetSubtype="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heel(1)">
                                      <p:cBhvr>
                                        <p:cTn id="23" dur="1000"/>
                                        <p:tgtEl>
                                          <p:spTgt spid="2"/>
                                        </p:tgtEl>
                                      </p:cBhvr>
                                    </p:animEffect>
                                  </p:childTnLst>
                                </p:cTn>
                              </p:par>
                            </p:childTnLst>
                          </p:cTn>
                        </p:par>
                        <p:par>
                          <p:cTn id="24" fill="hold">
                            <p:stCondLst>
                              <p:cond delay="1500"/>
                            </p:stCondLst>
                            <p:childTnLst>
                              <p:par>
                                <p:cTn id="25" presetID="2"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7" grpId="0" animBg="1"/>
      <p:bldP spid="11" grpId="0"/>
      <p:bldP spid="12"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365969A-5973-4DA1-A4CB-B68896A49616}"/>
              </a:ext>
            </a:extLst>
          </p:cNvPr>
          <p:cNvGrpSpPr/>
          <p:nvPr/>
        </p:nvGrpSpPr>
        <p:grpSpPr>
          <a:xfrm>
            <a:off x="710629" y="886052"/>
            <a:ext cx="7619056" cy="3340169"/>
            <a:chOff x="1691903" y="1230509"/>
            <a:chExt cx="5813435" cy="2548590"/>
          </a:xfrm>
        </p:grpSpPr>
        <p:sp>
          <p:nvSpPr>
            <p:cNvPr id="3" name="Freeform 21">
              <a:extLst>
                <a:ext uri="{FF2B5EF4-FFF2-40B4-BE49-F238E27FC236}">
                  <a16:creationId xmlns:a16="http://schemas.microsoft.com/office/drawing/2014/main" id="{10DAC7E9-7FB3-4610-B35A-2A8C6D48AD12}"/>
                </a:ext>
              </a:extLst>
            </p:cNvPr>
            <p:cNvSpPr/>
            <p:nvPr/>
          </p:nvSpPr>
          <p:spPr bwMode="auto">
            <a:xfrm>
              <a:off x="3575845" y="1792523"/>
              <a:ext cx="974725" cy="973438"/>
            </a:xfrm>
            <a:custGeom>
              <a:avLst/>
              <a:gdLst>
                <a:gd name="T0" fmla="*/ 282 w 565"/>
                <a:gd name="T1" fmla="*/ 0 h 565"/>
                <a:gd name="T2" fmla="*/ 0 w 565"/>
                <a:gd name="T3" fmla="*/ 0 h 565"/>
                <a:gd name="T4" fmla="*/ 0 w 565"/>
                <a:gd name="T5" fmla="*/ 283 h 565"/>
                <a:gd name="T6" fmla="*/ 282 w 565"/>
                <a:gd name="T7" fmla="*/ 565 h 565"/>
                <a:gd name="T8" fmla="*/ 565 w 565"/>
                <a:gd name="T9" fmla="*/ 565 h 565"/>
                <a:gd name="T10" fmla="*/ 565 w 565"/>
                <a:gd name="T11" fmla="*/ 283 h 565"/>
                <a:gd name="T12" fmla="*/ 282 w 565"/>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2" y="0"/>
                  </a:moveTo>
                  <a:cubicBezTo>
                    <a:pt x="0" y="0"/>
                    <a:pt x="0" y="0"/>
                    <a:pt x="0" y="0"/>
                  </a:cubicBezTo>
                  <a:cubicBezTo>
                    <a:pt x="0" y="283"/>
                    <a:pt x="0" y="283"/>
                    <a:pt x="0" y="283"/>
                  </a:cubicBezTo>
                  <a:cubicBezTo>
                    <a:pt x="0" y="439"/>
                    <a:pt x="126" y="565"/>
                    <a:pt x="282" y="565"/>
                  </a:cubicBezTo>
                  <a:cubicBezTo>
                    <a:pt x="565" y="565"/>
                    <a:pt x="565" y="565"/>
                    <a:pt x="565" y="565"/>
                  </a:cubicBezTo>
                  <a:cubicBezTo>
                    <a:pt x="565" y="283"/>
                    <a:pt x="565" y="283"/>
                    <a:pt x="565" y="283"/>
                  </a:cubicBezTo>
                  <a:cubicBezTo>
                    <a:pt x="565" y="127"/>
                    <a:pt x="438" y="0"/>
                    <a:pt x="282" y="0"/>
                  </a:cubicBezTo>
                  <a:close/>
                </a:path>
              </a:pathLst>
            </a:custGeom>
            <a:solidFill>
              <a:srgbClr val="19B49B"/>
            </a:solidFill>
            <a:ln>
              <a:noFill/>
            </a:ln>
          </p:spPr>
          <p:txBody>
            <a:bodyPr/>
            <a:lstStyle/>
            <a:p>
              <a:endParaRPr lang="zh-CN" altLang="en-US" sz="2939" dirty="0"/>
            </a:p>
          </p:txBody>
        </p:sp>
        <p:sp>
          <p:nvSpPr>
            <p:cNvPr id="4" name="Freeform 22">
              <a:extLst>
                <a:ext uri="{FF2B5EF4-FFF2-40B4-BE49-F238E27FC236}">
                  <a16:creationId xmlns:a16="http://schemas.microsoft.com/office/drawing/2014/main" id="{5C3F2D59-F7B9-445B-9C58-E56B4AA173B5}"/>
                </a:ext>
              </a:extLst>
            </p:cNvPr>
            <p:cNvSpPr/>
            <p:nvPr/>
          </p:nvSpPr>
          <p:spPr bwMode="auto">
            <a:xfrm>
              <a:off x="4588670" y="1792523"/>
              <a:ext cx="973137" cy="973438"/>
            </a:xfrm>
            <a:custGeom>
              <a:avLst/>
              <a:gdLst>
                <a:gd name="T0" fmla="*/ 283 w 565"/>
                <a:gd name="T1" fmla="*/ 0 h 565"/>
                <a:gd name="T2" fmla="*/ 565 w 565"/>
                <a:gd name="T3" fmla="*/ 0 h 565"/>
                <a:gd name="T4" fmla="*/ 565 w 565"/>
                <a:gd name="T5" fmla="*/ 283 h 565"/>
                <a:gd name="T6" fmla="*/ 283 w 565"/>
                <a:gd name="T7" fmla="*/ 565 h 565"/>
                <a:gd name="T8" fmla="*/ 0 w 565"/>
                <a:gd name="T9" fmla="*/ 565 h 565"/>
                <a:gd name="T10" fmla="*/ 0 w 565"/>
                <a:gd name="T11" fmla="*/ 283 h 565"/>
                <a:gd name="T12" fmla="*/ 283 w 565"/>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3" y="0"/>
                  </a:moveTo>
                  <a:cubicBezTo>
                    <a:pt x="565" y="0"/>
                    <a:pt x="565" y="0"/>
                    <a:pt x="565" y="0"/>
                  </a:cubicBezTo>
                  <a:cubicBezTo>
                    <a:pt x="565" y="283"/>
                    <a:pt x="565" y="283"/>
                    <a:pt x="565" y="283"/>
                  </a:cubicBezTo>
                  <a:cubicBezTo>
                    <a:pt x="565" y="439"/>
                    <a:pt x="439" y="565"/>
                    <a:pt x="283" y="565"/>
                  </a:cubicBezTo>
                  <a:cubicBezTo>
                    <a:pt x="0" y="565"/>
                    <a:pt x="0" y="565"/>
                    <a:pt x="0" y="565"/>
                  </a:cubicBezTo>
                  <a:cubicBezTo>
                    <a:pt x="0" y="283"/>
                    <a:pt x="0" y="283"/>
                    <a:pt x="0" y="283"/>
                  </a:cubicBezTo>
                  <a:cubicBezTo>
                    <a:pt x="0" y="127"/>
                    <a:pt x="127" y="0"/>
                    <a:pt x="283" y="0"/>
                  </a:cubicBezTo>
                  <a:close/>
                </a:path>
              </a:pathLst>
            </a:custGeom>
            <a:solidFill>
              <a:srgbClr val="53585F"/>
            </a:solidFill>
            <a:ln>
              <a:noFill/>
            </a:ln>
          </p:spPr>
          <p:txBody>
            <a:bodyPr/>
            <a:lstStyle/>
            <a:p>
              <a:endParaRPr lang="zh-CN" altLang="en-US" sz="2939"/>
            </a:p>
          </p:txBody>
        </p:sp>
        <p:sp>
          <p:nvSpPr>
            <p:cNvPr id="5" name="Freeform 23">
              <a:extLst>
                <a:ext uri="{FF2B5EF4-FFF2-40B4-BE49-F238E27FC236}">
                  <a16:creationId xmlns:a16="http://schemas.microsoft.com/office/drawing/2014/main" id="{C6CDB57D-79C4-453A-96E2-B858EBA47453}"/>
                </a:ext>
              </a:extLst>
            </p:cNvPr>
            <p:cNvSpPr/>
            <p:nvPr/>
          </p:nvSpPr>
          <p:spPr bwMode="auto">
            <a:xfrm>
              <a:off x="3589799" y="2805661"/>
              <a:ext cx="974725" cy="973438"/>
            </a:xfrm>
            <a:custGeom>
              <a:avLst/>
              <a:gdLst>
                <a:gd name="T0" fmla="*/ 282 w 565"/>
                <a:gd name="T1" fmla="*/ 565 h 565"/>
                <a:gd name="T2" fmla="*/ 0 w 565"/>
                <a:gd name="T3" fmla="*/ 565 h 565"/>
                <a:gd name="T4" fmla="*/ 0 w 565"/>
                <a:gd name="T5" fmla="*/ 283 h 565"/>
                <a:gd name="T6" fmla="*/ 282 w 565"/>
                <a:gd name="T7" fmla="*/ 0 h 565"/>
                <a:gd name="T8" fmla="*/ 565 w 565"/>
                <a:gd name="T9" fmla="*/ 0 h 565"/>
                <a:gd name="T10" fmla="*/ 565 w 565"/>
                <a:gd name="T11" fmla="*/ 283 h 565"/>
                <a:gd name="T12" fmla="*/ 282 w 565"/>
                <a:gd name="T13" fmla="*/ 565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2" y="565"/>
                  </a:moveTo>
                  <a:cubicBezTo>
                    <a:pt x="0" y="565"/>
                    <a:pt x="0" y="565"/>
                    <a:pt x="0" y="565"/>
                  </a:cubicBezTo>
                  <a:cubicBezTo>
                    <a:pt x="0" y="283"/>
                    <a:pt x="0" y="283"/>
                    <a:pt x="0" y="283"/>
                  </a:cubicBezTo>
                  <a:cubicBezTo>
                    <a:pt x="0" y="127"/>
                    <a:pt x="126" y="0"/>
                    <a:pt x="282" y="0"/>
                  </a:cubicBezTo>
                  <a:cubicBezTo>
                    <a:pt x="565" y="0"/>
                    <a:pt x="565" y="0"/>
                    <a:pt x="565" y="0"/>
                  </a:cubicBezTo>
                  <a:cubicBezTo>
                    <a:pt x="565" y="283"/>
                    <a:pt x="565" y="283"/>
                    <a:pt x="565" y="283"/>
                  </a:cubicBezTo>
                  <a:cubicBezTo>
                    <a:pt x="565" y="439"/>
                    <a:pt x="438" y="565"/>
                    <a:pt x="282" y="565"/>
                  </a:cubicBezTo>
                  <a:close/>
                </a:path>
              </a:pathLst>
            </a:custGeom>
            <a:solidFill>
              <a:srgbClr val="959AA2"/>
            </a:solidFill>
            <a:ln>
              <a:noFill/>
            </a:ln>
          </p:spPr>
          <p:txBody>
            <a:bodyPr/>
            <a:lstStyle/>
            <a:p>
              <a:endParaRPr lang="zh-CN" altLang="en-US" sz="2939"/>
            </a:p>
          </p:txBody>
        </p:sp>
        <p:sp>
          <p:nvSpPr>
            <p:cNvPr id="6" name="Freeform 24">
              <a:extLst>
                <a:ext uri="{FF2B5EF4-FFF2-40B4-BE49-F238E27FC236}">
                  <a16:creationId xmlns:a16="http://schemas.microsoft.com/office/drawing/2014/main" id="{EB14F233-F449-4DF7-B7EC-201A62DDBDCE}"/>
                </a:ext>
              </a:extLst>
            </p:cNvPr>
            <p:cNvSpPr/>
            <p:nvPr/>
          </p:nvSpPr>
          <p:spPr bwMode="auto">
            <a:xfrm>
              <a:off x="4588670" y="2805661"/>
              <a:ext cx="973137" cy="973438"/>
            </a:xfrm>
            <a:custGeom>
              <a:avLst/>
              <a:gdLst>
                <a:gd name="T0" fmla="*/ 283 w 565"/>
                <a:gd name="T1" fmla="*/ 565 h 565"/>
                <a:gd name="T2" fmla="*/ 565 w 565"/>
                <a:gd name="T3" fmla="*/ 565 h 565"/>
                <a:gd name="T4" fmla="*/ 565 w 565"/>
                <a:gd name="T5" fmla="*/ 283 h 565"/>
                <a:gd name="T6" fmla="*/ 283 w 565"/>
                <a:gd name="T7" fmla="*/ 0 h 565"/>
                <a:gd name="T8" fmla="*/ 0 w 565"/>
                <a:gd name="T9" fmla="*/ 0 h 565"/>
                <a:gd name="T10" fmla="*/ 0 w 565"/>
                <a:gd name="T11" fmla="*/ 283 h 565"/>
                <a:gd name="T12" fmla="*/ 283 w 565"/>
                <a:gd name="T13" fmla="*/ 565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3" y="565"/>
                  </a:moveTo>
                  <a:cubicBezTo>
                    <a:pt x="565" y="565"/>
                    <a:pt x="565" y="565"/>
                    <a:pt x="565" y="565"/>
                  </a:cubicBezTo>
                  <a:cubicBezTo>
                    <a:pt x="565" y="283"/>
                    <a:pt x="565" y="283"/>
                    <a:pt x="565" y="283"/>
                  </a:cubicBezTo>
                  <a:cubicBezTo>
                    <a:pt x="565" y="127"/>
                    <a:pt x="439" y="0"/>
                    <a:pt x="283" y="0"/>
                  </a:cubicBezTo>
                  <a:cubicBezTo>
                    <a:pt x="0" y="0"/>
                    <a:pt x="0" y="0"/>
                    <a:pt x="0" y="0"/>
                  </a:cubicBezTo>
                  <a:cubicBezTo>
                    <a:pt x="0" y="283"/>
                    <a:pt x="0" y="283"/>
                    <a:pt x="0" y="283"/>
                  </a:cubicBezTo>
                  <a:cubicBezTo>
                    <a:pt x="0" y="439"/>
                    <a:pt x="127" y="565"/>
                    <a:pt x="283" y="565"/>
                  </a:cubicBezTo>
                  <a:close/>
                </a:path>
              </a:pathLst>
            </a:custGeom>
            <a:solidFill>
              <a:schemeClr val="bg1">
                <a:lumMod val="75000"/>
              </a:schemeClr>
            </a:solidFill>
            <a:ln>
              <a:noFill/>
            </a:ln>
          </p:spPr>
          <p:txBody>
            <a:bodyPr/>
            <a:lstStyle/>
            <a:p>
              <a:endParaRPr lang="zh-CN" altLang="en-US" sz="2939"/>
            </a:p>
          </p:txBody>
        </p:sp>
        <p:sp>
          <p:nvSpPr>
            <p:cNvPr id="7" name="Rectangle 25">
              <a:extLst>
                <a:ext uri="{FF2B5EF4-FFF2-40B4-BE49-F238E27FC236}">
                  <a16:creationId xmlns:a16="http://schemas.microsoft.com/office/drawing/2014/main" id="{EB21ECA8-131F-42DB-B7E0-307751B4EF07}"/>
                </a:ext>
              </a:extLst>
            </p:cNvPr>
            <p:cNvSpPr>
              <a:spLocks noChangeArrowheads="1"/>
            </p:cNvSpPr>
            <p:nvPr/>
          </p:nvSpPr>
          <p:spPr bwMode="auto">
            <a:xfrm>
              <a:off x="3953296" y="1960851"/>
              <a:ext cx="237285" cy="62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endParaRPr lang="zh-CN" altLang="zh-CN" sz="5291" dirty="0">
                <a:latin typeface="+mj-lt"/>
              </a:endParaRPr>
            </a:p>
          </p:txBody>
        </p:sp>
        <p:sp>
          <p:nvSpPr>
            <p:cNvPr id="8" name="Rectangle 26">
              <a:extLst>
                <a:ext uri="{FF2B5EF4-FFF2-40B4-BE49-F238E27FC236}">
                  <a16:creationId xmlns:a16="http://schemas.microsoft.com/office/drawing/2014/main" id="{988B875D-201E-44D4-92FD-76ACB0A1B854}"/>
                </a:ext>
              </a:extLst>
            </p:cNvPr>
            <p:cNvSpPr>
              <a:spLocks noChangeArrowheads="1"/>
            </p:cNvSpPr>
            <p:nvPr/>
          </p:nvSpPr>
          <p:spPr bwMode="auto">
            <a:xfrm>
              <a:off x="5034733" y="1960851"/>
              <a:ext cx="50" cy="62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endParaRPr lang="zh-CN" altLang="zh-CN" sz="5291" dirty="0">
                <a:latin typeface="+mj-lt"/>
              </a:endParaRPr>
            </a:p>
          </p:txBody>
        </p:sp>
        <p:sp>
          <p:nvSpPr>
            <p:cNvPr id="9" name="Rectangle 27">
              <a:extLst>
                <a:ext uri="{FF2B5EF4-FFF2-40B4-BE49-F238E27FC236}">
                  <a16:creationId xmlns:a16="http://schemas.microsoft.com/office/drawing/2014/main" id="{4C251FC3-279B-4C16-956A-FDD34F2AFDEB}"/>
                </a:ext>
              </a:extLst>
            </p:cNvPr>
            <p:cNvSpPr>
              <a:spLocks noChangeArrowheads="1"/>
            </p:cNvSpPr>
            <p:nvPr/>
          </p:nvSpPr>
          <p:spPr bwMode="auto">
            <a:xfrm>
              <a:off x="4097315" y="2913644"/>
              <a:ext cx="49" cy="62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endParaRPr lang="zh-CN" altLang="zh-CN" sz="5291" dirty="0">
                <a:latin typeface="+mj-lt"/>
              </a:endParaRPr>
            </a:p>
          </p:txBody>
        </p:sp>
        <p:sp>
          <p:nvSpPr>
            <p:cNvPr id="10" name="Rectangle 28">
              <a:extLst>
                <a:ext uri="{FF2B5EF4-FFF2-40B4-BE49-F238E27FC236}">
                  <a16:creationId xmlns:a16="http://schemas.microsoft.com/office/drawing/2014/main" id="{E7EE48BD-4235-42F8-A451-85195AE556FD}"/>
                </a:ext>
              </a:extLst>
            </p:cNvPr>
            <p:cNvSpPr>
              <a:spLocks noChangeArrowheads="1"/>
            </p:cNvSpPr>
            <p:nvPr/>
          </p:nvSpPr>
          <p:spPr bwMode="auto">
            <a:xfrm>
              <a:off x="5054578" y="2913644"/>
              <a:ext cx="50" cy="62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endParaRPr lang="zh-CN" altLang="zh-CN" sz="5291" dirty="0">
                <a:latin typeface="+mj-lt"/>
              </a:endParaRPr>
            </a:p>
          </p:txBody>
        </p:sp>
        <p:sp>
          <p:nvSpPr>
            <p:cNvPr id="11" name="椭圆 10">
              <a:extLst>
                <a:ext uri="{FF2B5EF4-FFF2-40B4-BE49-F238E27FC236}">
                  <a16:creationId xmlns:a16="http://schemas.microsoft.com/office/drawing/2014/main" id="{5E9E62D4-2495-43D1-9297-9E9081253506}"/>
                </a:ext>
              </a:extLst>
            </p:cNvPr>
            <p:cNvSpPr/>
            <p:nvPr/>
          </p:nvSpPr>
          <p:spPr>
            <a:xfrm>
              <a:off x="4320209" y="2536523"/>
              <a:ext cx="503582" cy="503737"/>
            </a:xfrm>
            <a:prstGeom prst="ellipse">
              <a:avLst/>
            </a:prstGeom>
            <a:solidFill>
              <a:srgbClr val="13877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39"/>
            </a:p>
          </p:txBody>
        </p:sp>
        <p:sp>
          <p:nvSpPr>
            <p:cNvPr id="12" name="Freeform 6">
              <a:extLst>
                <a:ext uri="{FF2B5EF4-FFF2-40B4-BE49-F238E27FC236}">
                  <a16:creationId xmlns:a16="http://schemas.microsoft.com/office/drawing/2014/main" id="{A50AFEC2-A958-49E6-9FA6-734237E4175B}"/>
                </a:ext>
              </a:extLst>
            </p:cNvPr>
            <p:cNvSpPr>
              <a:spLocks noEditPoints="1"/>
            </p:cNvSpPr>
            <p:nvPr/>
          </p:nvSpPr>
          <p:spPr bwMode="auto">
            <a:xfrm>
              <a:off x="4440358" y="2687553"/>
              <a:ext cx="263284" cy="201676"/>
            </a:xfrm>
            <a:custGeom>
              <a:avLst/>
              <a:gdLst>
                <a:gd name="T0" fmla="*/ 218 w 235"/>
                <a:gd name="T1" fmla="*/ 76 h 180"/>
                <a:gd name="T2" fmla="*/ 230 w 235"/>
                <a:gd name="T3" fmla="*/ 106 h 180"/>
                <a:gd name="T4" fmla="*/ 206 w 235"/>
                <a:gd name="T5" fmla="*/ 107 h 180"/>
                <a:gd name="T6" fmla="*/ 117 w 235"/>
                <a:gd name="T7" fmla="*/ 180 h 180"/>
                <a:gd name="T8" fmla="*/ 54 w 235"/>
                <a:gd name="T9" fmla="*/ 154 h 180"/>
                <a:gd name="T10" fmla="*/ 66 w 235"/>
                <a:gd name="T11" fmla="*/ 141 h 180"/>
                <a:gd name="T12" fmla="*/ 117 w 235"/>
                <a:gd name="T13" fmla="*/ 162 h 180"/>
                <a:gd name="T14" fmla="*/ 187 w 235"/>
                <a:gd name="T15" fmla="*/ 107 h 180"/>
                <a:gd name="T16" fmla="*/ 162 w 235"/>
                <a:gd name="T17" fmla="*/ 99 h 180"/>
                <a:gd name="T18" fmla="*/ 178 w 235"/>
                <a:gd name="T19" fmla="*/ 76 h 180"/>
                <a:gd name="T20" fmla="*/ 203 w 235"/>
                <a:gd name="T21" fmla="*/ 58 h 180"/>
                <a:gd name="T22" fmla="*/ 204 w 235"/>
                <a:gd name="T23" fmla="*/ 87 h 180"/>
                <a:gd name="T24" fmla="*/ 198 w 235"/>
                <a:gd name="T25" fmla="*/ 79 h 180"/>
                <a:gd name="T26" fmla="*/ 190 w 235"/>
                <a:gd name="T27" fmla="*/ 90 h 180"/>
                <a:gd name="T28" fmla="*/ 199 w 235"/>
                <a:gd name="T29" fmla="*/ 90 h 180"/>
                <a:gd name="T30" fmla="*/ 204 w 235"/>
                <a:gd name="T31" fmla="*/ 87 h 180"/>
                <a:gd name="T32" fmla="*/ 30 w 235"/>
                <a:gd name="T33" fmla="*/ 120 h 180"/>
                <a:gd name="T34" fmla="*/ 44 w 235"/>
                <a:gd name="T35" fmla="*/ 120 h 180"/>
                <a:gd name="T36" fmla="*/ 71 w 235"/>
                <a:gd name="T37" fmla="*/ 87 h 180"/>
                <a:gd name="T38" fmla="*/ 73 w 235"/>
                <a:gd name="T39" fmla="*/ 81 h 180"/>
                <a:gd name="T40" fmla="*/ 47 w 235"/>
                <a:gd name="T41" fmla="*/ 72 h 180"/>
                <a:gd name="T42" fmla="*/ 117 w 235"/>
                <a:gd name="T43" fmla="*/ 18 h 180"/>
                <a:gd name="T44" fmla="*/ 168 w 235"/>
                <a:gd name="T45" fmla="*/ 39 h 180"/>
                <a:gd name="T46" fmla="*/ 180 w 235"/>
                <a:gd name="T47" fmla="*/ 26 h 180"/>
                <a:gd name="T48" fmla="*/ 117 w 235"/>
                <a:gd name="T49" fmla="*/ 0 h 180"/>
                <a:gd name="T50" fmla="*/ 29 w 235"/>
                <a:gd name="T51" fmla="*/ 72 h 180"/>
                <a:gd name="T52" fmla="*/ 4 w 235"/>
                <a:gd name="T53" fmla="*/ 74 h 180"/>
                <a:gd name="T54" fmla="*/ 16 w 235"/>
                <a:gd name="T55" fmla="*/ 104 h 180"/>
                <a:gd name="T56" fmla="*/ 30 w 235"/>
                <a:gd name="T57" fmla="*/ 93 h 180"/>
                <a:gd name="T58" fmla="*/ 29 w 235"/>
                <a:gd name="T59" fmla="*/ 90 h 180"/>
                <a:gd name="T60" fmla="*/ 37 w 235"/>
                <a:gd name="T61" fmla="*/ 90 h 180"/>
                <a:gd name="T62" fmla="*/ 43 w 235"/>
                <a:gd name="T63" fmla="*/ 93 h 180"/>
                <a:gd name="T64" fmla="*/ 30 w 235"/>
                <a:gd name="T65" fmla="*/ 9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5" h="180">
                  <a:moveTo>
                    <a:pt x="205" y="60"/>
                  </a:moveTo>
                  <a:cubicBezTo>
                    <a:pt x="218" y="76"/>
                    <a:pt x="218" y="76"/>
                    <a:pt x="218" y="76"/>
                  </a:cubicBezTo>
                  <a:cubicBezTo>
                    <a:pt x="232" y="93"/>
                    <a:pt x="232" y="93"/>
                    <a:pt x="232" y="93"/>
                  </a:cubicBezTo>
                  <a:cubicBezTo>
                    <a:pt x="235" y="97"/>
                    <a:pt x="234" y="103"/>
                    <a:pt x="230" y="106"/>
                  </a:cubicBezTo>
                  <a:cubicBezTo>
                    <a:pt x="228" y="107"/>
                    <a:pt x="226" y="108"/>
                    <a:pt x="224" y="107"/>
                  </a:cubicBezTo>
                  <a:cubicBezTo>
                    <a:pt x="206" y="107"/>
                    <a:pt x="206" y="107"/>
                    <a:pt x="206" y="107"/>
                  </a:cubicBezTo>
                  <a:cubicBezTo>
                    <a:pt x="202" y="127"/>
                    <a:pt x="192" y="144"/>
                    <a:pt x="177" y="157"/>
                  </a:cubicBezTo>
                  <a:cubicBezTo>
                    <a:pt x="162" y="171"/>
                    <a:pt x="140" y="180"/>
                    <a:pt x="117" y="180"/>
                  </a:cubicBezTo>
                  <a:cubicBezTo>
                    <a:pt x="105" y="180"/>
                    <a:pt x="94" y="177"/>
                    <a:pt x="83" y="173"/>
                  </a:cubicBezTo>
                  <a:cubicBezTo>
                    <a:pt x="72" y="168"/>
                    <a:pt x="62" y="162"/>
                    <a:pt x="54" y="154"/>
                  </a:cubicBezTo>
                  <a:cubicBezTo>
                    <a:pt x="50" y="150"/>
                    <a:pt x="50" y="144"/>
                    <a:pt x="54" y="141"/>
                  </a:cubicBezTo>
                  <a:cubicBezTo>
                    <a:pt x="57" y="137"/>
                    <a:pt x="63" y="137"/>
                    <a:pt x="66" y="141"/>
                  </a:cubicBezTo>
                  <a:cubicBezTo>
                    <a:pt x="73" y="148"/>
                    <a:pt x="81" y="153"/>
                    <a:pt x="90" y="157"/>
                  </a:cubicBezTo>
                  <a:cubicBezTo>
                    <a:pt x="98" y="160"/>
                    <a:pt x="108" y="162"/>
                    <a:pt x="117" y="162"/>
                  </a:cubicBezTo>
                  <a:cubicBezTo>
                    <a:pt x="136" y="162"/>
                    <a:pt x="153" y="155"/>
                    <a:pt x="166" y="144"/>
                  </a:cubicBezTo>
                  <a:cubicBezTo>
                    <a:pt x="176" y="134"/>
                    <a:pt x="184" y="122"/>
                    <a:pt x="187" y="107"/>
                  </a:cubicBezTo>
                  <a:cubicBezTo>
                    <a:pt x="171" y="107"/>
                    <a:pt x="171" y="107"/>
                    <a:pt x="171" y="107"/>
                  </a:cubicBezTo>
                  <a:cubicBezTo>
                    <a:pt x="166" y="107"/>
                    <a:pt x="162" y="104"/>
                    <a:pt x="162" y="99"/>
                  </a:cubicBezTo>
                  <a:cubicBezTo>
                    <a:pt x="162" y="96"/>
                    <a:pt x="163" y="95"/>
                    <a:pt x="164" y="93"/>
                  </a:cubicBezTo>
                  <a:cubicBezTo>
                    <a:pt x="178" y="76"/>
                    <a:pt x="178" y="76"/>
                    <a:pt x="178" y="76"/>
                  </a:cubicBezTo>
                  <a:cubicBezTo>
                    <a:pt x="191" y="59"/>
                    <a:pt x="191" y="59"/>
                    <a:pt x="191" y="59"/>
                  </a:cubicBezTo>
                  <a:cubicBezTo>
                    <a:pt x="194" y="56"/>
                    <a:pt x="200" y="55"/>
                    <a:pt x="203" y="58"/>
                  </a:cubicBezTo>
                  <a:cubicBezTo>
                    <a:pt x="204" y="58"/>
                    <a:pt x="205" y="59"/>
                    <a:pt x="205" y="60"/>
                  </a:cubicBezTo>
                  <a:close/>
                  <a:moveTo>
                    <a:pt x="204" y="87"/>
                  </a:moveTo>
                  <a:cubicBezTo>
                    <a:pt x="204" y="87"/>
                    <a:pt x="204" y="87"/>
                    <a:pt x="204" y="87"/>
                  </a:cubicBezTo>
                  <a:cubicBezTo>
                    <a:pt x="198" y="79"/>
                    <a:pt x="198" y="79"/>
                    <a:pt x="198" y="79"/>
                  </a:cubicBezTo>
                  <a:cubicBezTo>
                    <a:pt x="192" y="87"/>
                    <a:pt x="192" y="87"/>
                    <a:pt x="192" y="87"/>
                  </a:cubicBezTo>
                  <a:cubicBezTo>
                    <a:pt x="190" y="90"/>
                    <a:pt x="190" y="90"/>
                    <a:pt x="190" y="90"/>
                  </a:cubicBezTo>
                  <a:cubicBezTo>
                    <a:pt x="198" y="90"/>
                    <a:pt x="198" y="90"/>
                    <a:pt x="198" y="90"/>
                  </a:cubicBezTo>
                  <a:cubicBezTo>
                    <a:pt x="198" y="90"/>
                    <a:pt x="198" y="90"/>
                    <a:pt x="199" y="90"/>
                  </a:cubicBezTo>
                  <a:cubicBezTo>
                    <a:pt x="206" y="90"/>
                    <a:pt x="206" y="90"/>
                    <a:pt x="206" y="90"/>
                  </a:cubicBezTo>
                  <a:cubicBezTo>
                    <a:pt x="204" y="87"/>
                    <a:pt x="204" y="87"/>
                    <a:pt x="204" y="87"/>
                  </a:cubicBezTo>
                  <a:close/>
                  <a:moveTo>
                    <a:pt x="30" y="120"/>
                  </a:moveTo>
                  <a:cubicBezTo>
                    <a:pt x="30" y="120"/>
                    <a:pt x="30" y="120"/>
                    <a:pt x="30" y="120"/>
                  </a:cubicBezTo>
                  <a:cubicBezTo>
                    <a:pt x="30" y="121"/>
                    <a:pt x="31" y="121"/>
                    <a:pt x="31" y="122"/>
                  </a:cubicBezTo>
                  <a:cubicBezTo>
                    <a:pt x="35" y="125"/>
                    <a:pt x="41" y="124"/>
                    <a:pt x="44" y="120"/>
                  </a:cubicBezTo>
                  <a:cubicBezTo>
                    <a:pt x="57" y="104"/>
                    <a:pt x="57" y="104"/>
                    <a:pt x="57" y="104"/>
                  </a:cubicBezTo>
                  <a:cubicBezTo>
                    <a:pt x="71" y="87"/>
                    <a:pt x="71" y="87"/>
                    <a:pt x="71" y="87"/>
                  </a:cubicBezTo>
                  <a:cubicBezTo>
                    <a:pt x="71" y="87"/>
                    <a:pt x="71" y="87"/>
                    <a:pt x="71" y="87"/>
                  </a:cubicBezTo>
                  <a:cubicBezTo>
                    <a:pt x="72" y="85"/>
                    <a:pt x="73" y="83"/>
                    <a:pt x="73" y="81"/>
                  </a:cubicBezTo>
                  <a:cubicBezTo>
                    <a:pt x="73" y="76"/>
                    <a:pt x="68" y="72"/>
                    <a:pt x="64" y="72"/>
                  </a:cubicBezTo>
                  <a:cubicBezTo>
                    <a:pt x="47" y="72"/>
                    <a:pt x="47" y="72"/>
                    <a:pt x="47" y="72"/>
                  </a:cubicBezTo>
                  <a:cubicBezTo>
                    <a:pt x="51" y="58"/>
                    <a:pt x="58" y="45"/>
                    <a:pt x="69" y="36"/>
                  </a:cubicBezTo>
                  <a:cubicBezTo>
                    <a:pt x="82" y="25"/>
                    <a:pt x="98" y="18"/>
                    <a:pt x="117" y="18"/>
                  </a:cubicBezTo>
                  <a:cubicBezTo>
                    <a:pt x="127" y="18"/>
                    <a:pt x="136" y="20"/>
                    <a:pt x="144" y="23"/>
                  </a:cubicBezTo>
                  <a:cubicBezTo>
                    <a:pt x="153" y="27"/>
                    <a:pt x="161" y="32"/>
                    <a:pt x="168" y="39"/>
                  </a:cubicBezTo>
                  <a:cubicBezTo>
                    <a:pt x="171" y="42"/>
                    <a:pt x="177" y="42"/>
                    <a:pt x="180" y="39"/>
                  </a:cubicBezTo>
                  <a:cubicBezTo>
                    <a:pt x="184" y="35"/>
                    <a:pt x="184" y="30"/>
                    <a:pt x="180" y="26"/>
                  </a:cubicBezTo>
                  <a:cubicBezTo>
                    <a:pt x="172" y="18"/>
                    <a:pt x="162" y="11"/>
                    <a:pt x="151" y="7"/>
                  </a:cubicBezTo>
                  <a:cubicBezTo>
                    <a:pt x="141" y="2"/>
                    <a:pt x="129" y="0"/>
                    <a:pt x="117" y="0"/>
                  </a:cubicBezTo>
                  <a:cubicBezTo>
                    <a:pt x="94" y="0"/>
                    <a:pt x="73" y="9"/>
                    <a:pt x="57" y="23"/>
                  </a:cubicBezTo>
                  <a:cubicBezTo>
                    <a:pt x="43" y="35"/>
                    <a:pt x="33" y="53"/>
                    <a:pt x="29" y="72"/>
                  </a:cubicBezTo>
                  <a:cubicBezTo>
                    <a:pt x="11" y="72"/>
                    <a:pt x="11" y="72"/>
                    <a:pt x="11" y="72"/>
                  </a:cubicBezTo>
                  <a:cubicBezTo>
                    <a:pt x="9" y="72"/>
                    <a:pt x="6" y="73"/>
                    <a:pt x="4" y="74"/>
                  </a:cubicBezTo>
                  <a:cubicBezTo>
                    <a:pt x="1" y="77"/>
                    <a:pt x="0" y="83"/>
                    <a:pt x="3" y="87"/>
                  </a:cubicBezTo>
                  <a:cubicBezTo>
                    <a:pt x="16" y="104"/>
                    <a:pt x="16" y="104"/>
                    <a:pt x="16" y="104"/>
                  </a:cubicBezTo>
                  <a:cubicBezTo>
                    <a:pt x="30" y="120"/>
                    <a:pt x="30" y="120"/>
                    <a:pt x="30" y="120"/>
                  </a:cubicBezTo>
                  <a:close/>
                  <a:moveTo>
                    <a:pt x="30" y="93"/>
                  </a:moveTo>
                  <a:cubicBezTo>
                    <a:pt x="30" y="93"/>
                    <a:pt x="30" y="93"/>
                    <a:pt x="30" y="93"/>
                  </a:cubicBezTo>
                  <a:cubicBezTo>
                    <a:pt x="29" y="90"/>
                    <a:pt x="29" y="90"/>
                    <a:pt x="29" y="90"/>
                  </a:cubicBezTo>
                  <a:cubicBezTo>
                    <a:pt x="36" y="90"/>
                    <a:pt x="36" y="90"/>
                    <a:pt x="36" y="90"/>
                  </a:cubicBezTo>
                  <a:cubicBezTo>
                    <a:pt x="37" y="90"/>
                    <a:pt x="37" y="90"/>
                    <a:pt x="37" y="90"/>
                  </a:cubicBezTo>
                  <a:cubicBezTo>
                    <a:pt x="45" y="90"/>
                    <a:pt x="45" y="90"/>
                    <a:pt x="45" y="90"/>
                  </a:cubicBezTo>
                  <a:cubicBezTo>
                    <a:pt x="43" y="93"/>
                    <a:pt x="43" y="93"/>
                    <a:pt x="43" y="93"/>
                  </a:cubicBezTo>
                  <a:cubicBezTo>
                    <a:pt x="37" y="100"/>
                    <a:pt x="37" y="100"/>
                    <a:pt x="37" y="100"/>
                  </a:cubicBezTo>
                  <a:cubicBezTo>
                    <a:pt x="30" y="93"/>
                    <a:pt x="30" y="93"/>
                    <a:pt x="30" y="93"/>
                  </a:cubicBezTo>
                  <a:close/>
                </a:path>
              </a:pathLst>
            </a:custGeom>
            <a:solidFill>
              <a:schemeClr val="bg1"/>
            </a:solidFill>
            <a:ln>
              <a:noFill/>
            </a:ln>
          </p:spPr>
          <p:txBody>
            <a:bodyPr vert="horz" wrap="square" lIns="67189" tIns="33594" rIns="67189" bIns="33594" numCol="1" anchor="t" anchorCtr="0" compatLnSpc="1"/>
            <a:lstStyle/>
            <a:p>
              <a:endParaRPr lang="zh-CN" altLang="en-US" sz="2939"/>
            </a:p>
          </p:txBody>
        </p:sp>
        <p:sp>
          <p:nvSpPr>
            <p:cNvPr id="13" name="Rectangle 37">
              <a:extLst>
                <a:ext uri="{FF2B5EF4-FFF2-40B4-BE49-F238E27FC236}">
                  <a16:creationId xmlns:a16="http://schemas.microsoft.com/office/drawing/2014/main" id="{8D42A204-F789-46C7-BD72-EF767C9DECDB}"/>
                </a:ext>
              </a:extLst>
            </p:cNvPr>
            <p:cNvSpPr>
              <a:spLocks noChangeArrowheads="1"/>
            </p:cNvSpPr>
            <p:nvPr/>
          </p:nvSpPr>
          <p:spPr bwMode="auto">
            <a:xfrm>
              <a:off x="1691903" y="1253541"/>
              <a:ext cx="2397265" cy="72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220"/>
                </a:spcBef>
              </a:pPr>
              <a:r>
                <a:rPr lang="zh-CN" altLang="en-US" b="1" dirty="0">
                  <a:solidFill>
                    <a:schemeClr val="tx1">
                      <a:lumMod val="75000"/>
                      <a:lumOff val="25000"/>
                    </a:schemeClr>
                  </a:solidFill>
                </a:rPr>
                <a:t>创新思路</a:t>
              </a:r>
              <a:endParaRPr lang="en-US" altLang="zh-CN" b="1" dirty="0">
                <a:solidFill>
                  <a:schemeClr val="tx1">
                    <a:lumMod val="75000"/>
                    <a:lumOff val="25000"/>
                  </a:schemeClr>
                </a:solidFill>
              </a:endParaRPr>
            </a:p>
            <a:p>
              <a:pPr>
                <a:lnSpc>
                  <a:spcPct val="120000"/>
                </a:lnSpc>
                <a:spcBef>
                  <a:spcPts val="220"/>
                </a:spcBef>
              </a:pPr>
              <a:r>
                <a:rPr lang="zh-CN" altLang="en-US" sz="1050" dirty="0">
                  <a:solidFill>
                    <a:schemeClr val="bg1">
                      <a:lumMod val="50000"/>
                    </a:schemeClr>
                  </a:solidFill>
                  <a:latin typeface="微软雅黑" pitchFamily="34" charset="-122"/>
                  <a:ea typeface="微软雅黑" pitchFamily="34" charset="-122"/>
                </a:rPr>
                <a:t>使用结构体建立哈夫曼树，此结构体包含左孩子、右孩子、权重、编码结果和像素点</a:t>
              </a:r>
              <a:endParaRPr lang="en-US" altLang="zh-CN" sz="1050" dirty="0">
                <a:solidFill>
                  <a:schemeClr val="bg1">
                    <a:lumMod val="50000"/>
                  </a:schemeClr>
                </a:solidFill>
                <a:latin typeface="微软雅黑" pitchFamily="34" charset="-122"/>
                <a:ea typeface="微软雅黑" pitchFamily="34" charset="-122"/>
              </a:endParaRPr>
            </a:p>
            <a:p>
              <a:pPr algn="r">
                <a:lnSpc>
                  <a:spcPct val="120000"/>
                </a:lnSpc>
                <a:spcBef>
                  <a:spcPts val="220"/>
                </a:spcBef>
              </a:pPr>
              <a:endParaRPr lang="zh-CN" altLang="en-US" sz="1029" dirty="0">
                <a:solidFill>
                  <a:schemeClr val="bg1">
                    <a:lumMod val="50000"/>
                  </a:schemeClr>
                </a:solidFill>
              </a:endParaRPr>
            </a:p>
          </p:txBody>
        </p:sp>
        <p:sp>
          <p:nvSpPr>
            <p:cNvPr id="14" name="Rectangle 38">
              <a:extLst>
                <a:ext uri="{FF2B5EF4-FFF2-40B4-BE49-F238E27FC236}">
                  <a16:creationId xmlns:a16="http://schemas.microsoft.com/office/drawing/2014/main" id="{B49E7468-F9AC-460F-91E1-776BFAA56172}"/>
                </a:ext>
              </a:extLst>
            </p:cNvPr>
            <p:cNvSpPr>
              <a:spLocks noChangeArrowheads="1"/>
            </p:cNvSpPr>
            <p:nvPr/>
          </p:nvSpPr>
          <p:spPr bwMode="auto">
            <a:xfrm>
              <a:off x="1784940" y="2923411"/>
              <a:ext cx="1597520" cy="23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spcBef>
                  <a:spcPts val="220"/>
                </a:spcBef>
              </a:pPr>
              <a:r>
                <a:rPr lang="zh-CN" altLang="en-US" b="1" dirty="0">
                  <a:solidFill>
                    <a:schemeClr val="tx1">
                      <a:lumMod val="75000"/>
                      <a:lumOff val="25000"/>
                    </a:schemeClr>
                  </a:solidFill>
                </a:rPr>
                <a:t>部分像素值编码结果</a:t>
              </a:r>
              <a:endParaRPr lang="en-US" altLang="zh-CN" b="1" dirty="0">
                <a:solidFill>
                  <a:schemeClr val="tx1">
                    <a:lumMod val="75000"/>
                    <a:lumOff val="25000"/>
                  </a:schemeClr>
                </a:solidFill>
              </a:endParaRPr>
            </a:p>
          </p:txBody>
        </p:sp>
        <p:sp>
          <p:nvSpPr>
            <p:cNvPr id="15" name="Rectangle 39">
              <a:extLst>
                <a:ext uri="{FF2B5EF4-FFF2-40B4-BE49-F238E27FC236}">
                  <a16:creationId xmlns:a16="http://schemas.microsoft.com/office/drawing/2014/main" id="{E719F28D-640B-49D4-BE12-9BBAB384344E}"/>
                </a:ext>
              </a:extLst>
            </p:cNvPr>
            <p:cNvSpPr>
              <a:spLocks noChangeArrowheads="1"/>
            </p:cNvSpPr>
            <p:nvPr/>
          </p:nvSpPr>
          <p:spPr bwMode="auto">
            <a:xfrm>
              <a:off x="5853182" y="1230509"/>
              <a:ext cx="1576463" cy="23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220"/>
                </a:spcBef>
              </a:pPr>
              <a:r>
                <a:rPr lang="zh-CN" altLang="en-US" b="1" dirty="0">
                  <a:solidFill>
                    <a:schemeClr val="tx1">
                      <a:lumMod val="75000"/>
                      <a:lumOff val="25000"/>
                    </a:schemeClr>
                  </a:solidFill>
                </a:rPr>
                <a:t>算法思路</a:t>
              </a:r>
            </a:p>
          </p:txBody>
        </p:sp>
        <p:sp>
          <p:nvSpPr>
            <p:cNvPr id="16" name="Rectangle 40">
              <a:extLst>
                <a:ext uri="{FF2B5EF4-FFF2-40B4-BE49-F238E27FC236}">
                  <a16:creationId xmlns:a16="http://schemas.microsoft.com/office/drawing/2014/main" id="{F9BE2FD1-7DFE-4D43-802D-A664E01B51EC}"/>
                </a:ext>
              </a:extLst>
            </p:cNvPr>
            <p:cNvSpPr>
              <a:spLocks noChangeArrowheads="1"/>
            </p:cNvSpPr>
            <p:nvPr/>
          </p:nvSpPr>
          <p:spPr bwMode="auto">
            <a:xfrm>
              <a:off x="5895115" y="2788391"/>
              <a:ext cx="1610223" cy="23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220"/>
                </a:spcBef>
              </a:pPr>
              <a:r>
                <a:rPr lang="zh-CN" altLang="en-US" b="1" dirty="0">
                  <a:solidFill>
                    <a:schemeClr val="tx1">
                      <a:lumMod val="75000"/>
                      <a:lumOff val="25000"/>
                    </a:schemeClr>
                  </a:solidFill>
                </a:rPr>
                <a:t>解压结果</a:t>
              </a:r>
            </a:p>
          </p:txBody>
        </p:sp>
      </p:grpSp>
      <p:sp>
        <p:nvSpPr>
          <p:cNvPr id="17" name="TextBox 20">
            <a:extLst>
              <a:ext uri="{FF2B5EF4-FFF2-40B4-BE49-F238E27FC236}">
                <a16:creationId xmlns:a16="http://schemas.microsoft.com/office/drawing/2014/main" id="{468B2A53-EC74-4A7B-B782-C52DE845044D}"/>
              </a:ext>
            </a:extLst>
          </p:cNvPr>
          <p:cNvSpPr txBox="1"/>
          <p:nvPr/>
        </p:nvSpPr>
        <p:spPr>
          <a:xfrm>
            <a:off x="907976" y="292746"/>
            <a:ext cx="2067957" cy="461665"/>
          </a:xfrm>
          <a:prstGeom prst="rect">
            <a:avLst/>
          </a:prstGeom>
          <a:noFill/>
        </p:spPr>
        <p:txBody>
          <a:bodyPr wrap="square" rtlCol="0">
            <a:spAutoFit/>
          </a:bodyPr>
          <a:lstStyle/>
          <a:p>
            <a:r>
              <a:rPr lang="zh-CN" altLang="en-US" sz="2400" b="1" dirty="0">
                <a:latin typeface="Agency FB" panose="020B0503020202020204" pitchFamily="34" charset="0"/>
              </a:rPr>
              <a:t>系统亮点强调</a:t>
            </a:r>
          </a:p>
        </p:txBody>
      </p:sp>
      <p:sp>
        <p:nvSpPr>
          <p:cNvPr id="18" name="矩形 17">
            <a:extLst>
              <a:ext uri="{FF2B5EF4-FFF2-40B4-BE49-F238E27FC236}">
                <a16:creationId xmlns:a16="http://schemas.microsoft.com/office/drawing/2014/main" id="{7E670064-625B-4001-A5A8-FFE1EBEB94BA}"/>
              </a:ext>
            </a:extLst>
          </p:cNvPr>
          <p:cNvSpPr/>
          <p:nvPr/>
        </p:nvSpPr>
        <p:spPr>
          <a:xfrm>
            <a:off x="398206" y="317090"/>
            <a:ext cx="412955" cy="412955"/>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gency FB" panose="020B0503020202020204" pitchFamily="34" charset="0"/>
              </a:rPr>
              <a:t>04</a:t>
            </a:r>
            <a:endParaRPr lang="zh-CN" altLang="en-US" sz="2000" dirty="0">
              <a:latin typeface="Agency FB" panose="020B0503020202020204" pitchFamily="34" charset="0"/>
            </a:endParaRPr>
          </a:p>
        </p:txBody>
      </p:sp>
      <p:cxnSp>
        <p:nvCxnSpPr>
          <p:cNvPr id="19" name="直接连接符 18">
            <a:extLst>
              <a:ext uri="{FF2B5EF4-FFF2-40B4-BE49-F238E27FC236}">
                <a16:creationId xmlns:a16="http://schemas.microsoft.com/office/drawing/2014/main" id="{1F487815-C831-4A9C-9DD2-D7FEDF283B11}"/>
              </a:ext>
            </a:extLst>
          </p:cNvPr>
          <p:cNvCxnSpPr>
            <a:cxnSpLocks/>
          </p:cNvCxnSpPr>
          <p:nvPr/>
        </p:nvCxnSpPr>
        <p:spPr>
          <a:xfrm>
            <a:off x="1489402" y="744794"/>
            <a:ext cx="7256207" cy="0"/>
          </a:xfrm>
          <a:prstGeom prst="line">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24" name="任意多边形: 形状 23">
            <a:extLst>
              <a:ext uri="{FF2B5EF4-FFF2-40B4-BE49-F238E27FC236}">
                <a16:creationId xmlns:a16="http://schemas.microsoft.com/office/drawing/2014/main" id="{79A69841-290D-4BF8-9EA4-F7315B93A46B}"/>
              </a:ext>
            </a:extLst>
          </p:cNvPr>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5">
            <a:extLst>
              <a:ext uri="{FF2B5EF4-FFF2-40B4-BE49-F238E27FC236}">
                <a16:creationId xmlns:a16="http://schemas.microsoft.com/office/drawing/2014/main" id="{7FBA056D-DAD1-4DBC-91FA-397144E5622D}"/>
              </a:ext>
            </a:extLst>
          </p:cNvPr>
          <p:cNvSpPr txBox="1">
            <a:spLocks noChangeArrowheads="1"/>
          </p:cNvSpPr>
          <p:nvPr/>
        </p:nvSpPr>
        <p:spPr bwMode="auto">
          <a:xfrm>
            <a:off x="6084972" y="817125"/>
            <a:ext cx="2494026" cy="2598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sz="1000" dirty="0">
                <a:solidFill>
                  <a:schemeClr val="bg1">
                    <a:lumMod val="50000"/>
                  </a:schemeClr>
                </a:solidFill>
                <a:latin typeface="微软雅黑" pitchFamily="34" charset="-122"/>
                <a:ea typeface="微软雅黑" pitchFamily="34" charset="-122"/>
              </a:rPr>
              <a:t>哈夫曼编码是对图像的无损压缩，首先</a:t>
            </a:r>
            <a:r>
              <a:rPr lang="zh-CN" altLang="zh-CN" sz="1000" dirty="0">
                <a:solidFill>
                  <a:schemeClr val="bg1">
                    <a:lumMod val="50000"/>
                  </a:schemeClr>
                </a:solidFill>
                <a:latin typeface="微软雅黑" pitchFamily="34" charset="-122"/>
                <a:ea typeface="微软雅黑" pitchFamily="34" charset="-122"/>
              </a:rPr>
              <a:t>对整个图像中每个像素值的数量进行统计，然后按照其数量大小排序，</a:t>
            </a:r>
            <a:r>
              <a:rPr lang="zh-CN" altLang="en-US" sz="1000" dirty="0">
                <a:solidFill>
                  <a:schemeClr val="bg1">
                    <a:lumMod val="50000"/>
                  </a:schemeClr>
                </a:solidFill>
                <a:latin typeface="微软雅黑" pitchFamily="34" charset="-122"/>
                <a:ea typeface="微软雅黑" pitchFamily="34" charset="-122"/>
              </a:rPr>
              <a:t>每次选取</a:t>
            </a:r>
            <a:r>
              <a:rPr lang="zh-CN" altLang="zh-CN" sz="1000" dirty="0">
                <a:solidFill>
                  <a:schemeClr val="bg1">
                    <a:lumMod val="50000"/>
                  </a:schemeClr>
                </a:solidFill>
                <a:latin typeface="微软雅黑" pitchFamily="34" charset="-122"/>
                <a:ea typeface="微软雅黑" pitchFamily="34" charset="-122"/>
              </a:rPr>
              <a:t>权值最小的两个点</a:t>
            </a:r>
            <a:r>
              <a:rPr lang="zh-CN" altLang="en-US" sz="1000" dirty="0">
                <a:solidFill>
                  <a:schemeClr val="bg1">
                    <a:lumMod val="50000"/>
                  </a:schemeClr>
                </a:solidFill>
                <a:latin typeface="微软雅黑" pitchFamily="34" charset="-122"/>
                <a:ea typeface="微软雅黑" pitchFamily="34" charset="-122"/>
              </a:rPr>
              <a:t>，并将两个点权值加起来后重新进行排序，以此</a:t>
            </a:r>
            <a:r>
              <a:rPr lang="zh-CN" altLang="zh-CN" sz="1000" dirty="0">
                <a:solidFill>
                  <a:schemeClr val="bg1">
                    <a:lumMod val="50000"/>
                  </a:schemeClr>
                </a:solidFill>
                <a:latin typeface="微软雅黑" pitchFamily="34" charset="-122"/>
                <a:ea typeface="微软雅黑" pitchFamily="34" charset="-122"/>
              </a:rPr>
              <a:t>建立哈夫曼树，最后将原像素用新的编码进行表示</a:t>
            </a:r>
            <a:r>
              <a:rPr lang="zh-CN" altLang="en-US" sz="1000" dirty="0">
                <a:solidFill>
                  <a:schemeClr val="bg1">
                    <a:lumMod val="50000"/>
                  </a:schemeClr>
                </a:solidFill>
                <a:latin typeface="微软雅黑" pitchFamily="34" charset="-122"/>
                <a:ea typeface="微软雅黑" pitchFamily="34" charset="-122"/>
              </a:rPr>
              <a:t>，部分编码如左图</a:t>
            </a:r>
            <a:r>
              <a:rPr lang="en-US" altLang="zh-CN" sz="1000" dirty="0">
                <a:solidFill>
                  <a:schemeClr val="bg1">
                    <a:lumMod val="50000"/>
                  </a:schemeClr>
                </a:solidFill>
                <a:latin typeface="微软雅黑" pitchFamily="34" charset="-122"/>
                <a:ea typeface="微软雅黑" pitchFamily="34" charset="-122"/>
              </a:rPr>
              <a:t>1</a:t>
            </a:r>
            <a:r>
              <a:rPr lang="zh-CN" altLang="en-US" sz="1000" dirty="0">
                <a:solidFill>
                  <a:schemeClr val="bg1">
                    <a:lumMod val="50000"/>
                  </a:schemeClr>
                </a:solidFill>
                <a:latin typeface="微软雅黑" pitchFamily="34" charset="-122"/>
                <a:ea typeface="微软雅黑" pitchFamily="34" charset="-122"/>
              </a:rPr>
              <a:t>所示，译码时从哈夫曼树的根节点开始往下找根据是</a:t>
            </a:r>
            <a:r>
              <a:rPr lang="en-US" altLang="zh-CN" sz="1000" dirty="0">
                <a:solidFill>
                  <a:schemeClr val="bg1">
                    <a:lumMod val="50000"/>
                  </a:schemeClr>
                </a:solidFill>
                <a:latin typeface="微软雅黑" pitchFamily="34" charset="-122"/>
                <a:ea typeface="微软雅黑" pitchFamily="34" charset="-122"/>
              </a:rPr>
              <a:t>0</a:t>
            </a:r>
            <a:r>
              <a:rPr lang="zh-CN" altLang="en-US" sz="1000" dirty="0">
                <a:solidFill>
                  <a:schemeClr val="bg1">
                    <a:lumMod val="50000"/>
                  </a:schemeClr>
                </a:solidFill>
                <a:latin typeface="微软雅黑" pitchFamily="34" charset="-122"/>
                <a:ea typeface="微软雅黑" pitchFamily="34" charset="-122"/>
              </a:rPr>
              <a:t>还是</a:t>
            </a:r>
            <a:r>
              <a:rPr lang="en-US" altLang="zh-CN" sz="1000" dirty="0">
                <a:solidFill>
                  <a:schemeClr val="bg1">
                    <a:lumMod val="50000"/>
                  </a:schemeClr>
                </a:solidFill>
                <a:latin typeface="微软雅黑" pitchFamily="34" charset="-122"/>
                <a:ea typeface="微软雅黑" pitchFamily="34" charset="-122"/>
              </a:rPr>
              <a:t>1</a:t>
            </a:r>
            <a:r>
              <a:rPr lang="zh-CN" altLang="en-US" sz="1000" dirty="0">
                <a:solidFill>
                  <a:schemeClr val="bg1">
                    <a:lumMod val="50000"/>
                  </a:schemeClr>
                </a:solidFill>
                <a:latin typeface="微软雅黑" pitchFamily="34" charset="-122"/>
                <a:ea typeface="微软雅黑" pitchFamily="34" charset="-122"/>
              </a:rPr>
              <a:t>确定是进入左子树还是右子树，找到叶子节点后确定完成一个译码，解码结果如左图</a:t>
            </a:r>
            <a:r>
              <a:rPr lang="en-US" altLang="zh-CN" sz="1000" dirty="0">
                <a:solidFill>
                  <a:schemeClr val="bg1">
                    <a:lumMod val="50000"/>
                  </a:schemeClr>
                </a:solidFill>
                <a:latin typeface="微软雅黑" pitchFamily="34" charset="-122"/>
                <a:ea typeface="微软雅黑" pitchFamily="34" charset="-122"/>
              </a:rPr>
              <a:t>2</a:t>
            </a:r>
            <a:r>
              <a:rPr lang="zh-CN" altLang="en-US" sz="1000" dirty="0">
                <a:solidFill>
                  <a:schemeClr val="bg1">
                    <a:lumMod val="50000"/>
                  </a:schemeClr>
                </a:solidFill>
                <a:latin typeface="微软雅黑" pitchFamily="34" charset="-122"/>
                <a:ea typeface="微软雅黑" pitchFamily="34" charset="-122"/>
              </a:rPr>
              <a:t>所示</a:t>
            </a:r>
          </a:p>
        </p:txBody>
      </p:sp>
      <p:pic>
        <p:nvPicPr>
          <p:cNvPr id="23" name="图片 22">
            <a:extLst>
              <a:ext uri="{FF2B5EF4-FFF2-40B4-BE49-F238E27FC236}">
                <a16:creationId xmlns:a16="http://schemas.microsoft.com/office/drawing/2014/main" id="{B2043ABA-15D5-4EDF-B02B-5A137CC5B288}"/>
              </a:ext>
            </a:extLst>
          </p:cNvPr>
          <p:cNvPicPr>
            <a:picLocks noChangeAspect="1"/>
          </p:cNvPicPr>
          <p:nvPr/>
        </p:nvPicPr>
        <p:blipFill>
          <a:blip r:embed="rId3"/>
          <a:stretch>
            <a:fillRect/>
          </a:stretch>
        </p:blipFill>
        <p:spPr>
          <a:xfrm>
            <a:off x="6380255" y="3380735"/>
            <a:ext cx="1634350" cy="1332306"/>
          </a:xfrm>
          <a:prstGeom prst="rect">
            <a:avLst/>
          </a:prstGeom>
        </p:spPr>
      </p:pic>
      <p:pic>
        <p:nvPicPr>
          <p:cNvPr id="26" name="图片 25">
            <a:extLst>
              <a:ext uri="{FF2B5EF4-FFF2-40B4-BE49-F238E27FC236}">
                <a16:creationId xmlns:a16="http://schemas.microsoft.com/office/drawing/2014/main" id="{2B41490B-C376-4ACE-BDA6-22708E7737E9}"/>
              </a:ext>
            </a:extLst>
          </p:cNvPr>
          <p:cNvPicPr>
            <a:picLocks noChangeAspect="1"/>
          </p:cNvPicPr>
          <p:nvPr/>
        </p:nvPicPr>
        <p:blipFill>
          <a:blip r:embed="rId4"/>
          <a:stretch>
            <a:fillRect/>
          </a:stretch>
        </p:blipFill>
        <p:spPr>
          <a:xfrm>
            <a:off x="954930" y="3499058"/>
            <a:ext cx="1583961" cy="1332304"/>
          </a:xfrm>
          <a:prstGeom prst="rect">
            <a:avLst/>
          </a:prstGeom>
        </p:spPr>
      </p:pic>
      <p:pic>
        <p:nvPicPr>
          <p:cNvPr id="27" name="图片 26">
            <a:extLst>
              <a:ext uri="{FF2B5EF4-FFF2-40B4-BE49-F238E27FC236}">
                <a16:creationId xmlns:a16="http://schemas.microsoft.com/office/drawing/2014/main" id="{4470D0C5-6C5B-4AEC-AF3E-43BBF9D4D491}"/>
              </a:ext>
            </a:extLst>
          </p:cNvPr>
          <p:cNvPicPr>
            <a:picLocks noChangeAspect="1"/>
          </p:cNvPicPr>
          <p:nvPr/>
        </p:nvPicPr>
        <p:blipFill>
          <a:blip r:embed="rId5"/>
          <a:stretch>
            <a:fillRect/>
          </a:stretch>
        </p:blipFill>
        <p:spPr>
          <a:xfrm>
            <a:off x="1078778" y="1697386"/>
            <a:ext cx="1205754" cy="1323869"/>
          </a:xfrm>
          <a:prstGeom prst="rect">
            <a:avLst/>
          </a:prstGeom>
        </p:spPr>
      </p:pic>
      <p:sp>
        <p:nvSpPr>
          <p:cNvPr id="28" name="文本框 27">
            <a:extLst>
              <a:ext uri="{FF2B5EF4-FFF2-40B4-BE49-F238E27FC236}">
                <a16:creationId xmlns:a16="http://schemas.microsoft.com/office/drawing/2014/main" id="{F823B369-D18B-47B3-AB18-AB20E8A4B0A7}"/>
              </a:ext>
            </a:extLst>
          </p:cNvPr>
          <p:cNvSpPr txBox="1"/>
          <p:nvPr/>
        </p:nvSpPr>
        <p:spPr>
          <a:xfrm>
            <a:off x="3914426" y="780738"/>
            <a:ext cx="1822030" cy="400110"/>
          </a:xfrm>
          <a:prstGeom prst="rect">
            <a:avLst/>
          </a:prstGeom>
          <a:noFill/>
        </p:spPr>
        <p:txBody>
          <a:bodyPr wrap="square" rtlCol="0">
            <a:spAutoFit/>
          </a:bodyPr>
          <a:lstStyle/>
          <a:p>
            <a:r>
              <a:rPr lang="zh-CN" altLang="en-US" sz="2000" b="1" dirty="0">
                <a:solidFill>
                  <a:schemeClr val="tx1">
                    <a:lumMod val="75000"/>
                    <a:lumOff val="25000"/>
                  </a:schemeClr>
                </a:solidFill>
              </a:rPr>
              <a:t>哈夫曼编码</a:t>
            </a:r>
          </a:p>
        </p:txBody>
      </p:sp>
    </p:spTree>
    <p:extLst>
      <p:ext uri="{BB962C8B-B14F-4D97-AF65-F5344CB8AC3E}">
        <p14:creationId xmlns:p14="http://schemas.microsoft.com/office/powerpoint/2010/main" val="22486959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
                                        <p:tgtEl>
                                          <p:spTgt spid="24"/>
                                        </p:tgtEl>
                                      </p:cBhvr>
                                    </p:animEffect>
                                  </p:childTnLst>
                                </p:cTn>
                              </p:par>
                            </p:childTnLst>
                          </p:cTn>
                        </p:par>
                        <p:par>
                          <p:cTn id="8" fill="hold">
                            <p:stCondLst>
                              <p:cond delay="1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300"/>
                                        <p:tgtEl>
                                          <p:spTgt spid="19"/>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400" fill="hold"/>
                                        <p:tgtEl>
                                          <p:spTgt spid="18"/>
                                        </p:tgtEl>
                                        <p:attrNameLst>
                                          <p:attrName>ppt_x</p:attrName>
                                        </p:attrNameLst>
                                      </p:cBhvr>
                                      <p:tavLst>
                                        <p:tav tm="0">
                                          <p:val>
                                            <p:strVal val="0-#ppt_w/2"/>
                                          </p:val>
                                        </p:tav>
                                        <p:tav tm="100000">
                                          <p:val>
                                            <p:strVal val="#ppt_x"/>
                                          </p:val>
                                        </p:tav>
                                      </p:tavLst>
                                    </p:anim>
                                    <p:anim calcmode="lin" valueType="num">
                                      <p:cBhvr additive="base">
                                        <p:cTn id="15" dur="400" fill="hold"/>
                                        <p:tgtEl>
                                          <p:spTgt spid="18"/>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iterate type="wd">
                                    <p:tmPct val="10000"/>
                                  </p:iterate>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400" fill="hold"/>
                                        <p:tgtEl>
                                          <p:spTgt spid="17"/>
                                        </p:tgtEl>
                                        <p:attrNameLst>
                                          <p:attrName>ppt_x</p:attrName>
                                        </p:attrNameLst>
                                      </p:cBhvr>
                                      <p:tavLst>
                                        <p:tav tm="0">
                                          <p:val>
                                            <p:strVal val="0-#ppt_w/2"/>
                                          </p:val>
                                        </p:tav>
                                        <p:tav tm="100000">
                                          <p:val>
                                            <p:strVal val="#ppt_x"/>
                                          </p:val>
                                        </p:tav>
                                      </p:tavLst>
                                    </p:anim>
                                    <p:anim calcmode="lin" valueType="num">
                                      <p:cBhvr additive="base">
                                        <p:cTn id="20" dur="400" fill="hold"/>
                                        <p:tgtEl>
                                          <p:spTgt spid="17"/>
                                        </p:tgtEl>
                                        <p:attrNameLst>
                                          <p:attrName>ppt_y</p:attrName>
                                        </p:attrNameLst>
                                      </p:cBhvr>
                                      <p:tavLst>
                                        <p:tav tm="0">
                                          <p:val>
                                            <p:strVal val="#ppt_y"/>
                                          </p:val>
                                        </p:tav>
                                        <p:tav tm="100000">
                                          <p:val>
                                            <p:strVal val="#ppt_y"/>
                                          </p:val>
                                        </p:tav>
                                      </p:tavLst>
                                    </p:anim>
                                  </p:childTnLst>
                                </p:cTn>
                              </p:par>
                            </p:childTnLst>
                          </p:cTn>
                        </p:par>
                        <p:par>
                          <p:cTn id="21" fill="hold">
                            <p:stCondLst>
                              <p:cond delay="980"/>
                            </p:stCondLst>
                            <p:childTnLst>
                              <p:par>
                                <p:cTn id="22" presetID="55"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1000" fill="hold"/>
                                        <p:tgtEl>
                                          <p:spTgt spid="2"/>
                                        </p:tgtEl>
                                        <p:attrNameLst>
                                          <p:attrName>ppt_w</p:attrName>
                                        </p:attrNameLst>
                                      </p:cBhvr>
                                      <p:tavLst>
                                        <p:tav tm="0">
                                          <p:val>
                                            <p:strVal val="#ppt_w*0.70"/>
                                          </p:val>
                                        </p:tav>
                                        <p:tav tm="100000">
                                          <p:val>
                                            <p:strVal val="#ppt_w"/>
                                          </p:val>
                                        </p:tav>
                                      </p:tavLst>
                                    </p:anim>
                                    <p:anim calcmode="lin" valueType="num">
                                      <p:cBhvr>
                                        <p:cTn id="25" dur="1000" fill="hold"/>
                                        <p:tgtEl>
                                          <p:spTgt spid="2"/>
                                        </p:tgtEl>
                                        <p:attrNameLst>
                                          <p:attrName>ppt_h</p:attrName>
                                        </p:attrNameLst>
                                      </p:cBhvr>
                                      <p:tavLst>
                                        <p:tav tm="0">
                                          <p:val>
                                            <p:strVal val="#ppt_h"/>
                                          </p:val>
                                        </p:tav>
                                        <p:tav tm="100000">
                                          <p:val>
                                            <p:strVal val="#ppt_h"/>
                                          </p:val>
                                        </p:tav>
                                      </p:tavLst>
                                    </p:anim>
                                    <p:animEffect transition="in" filter="fade">
                                      <p:cBhvr>
                                        <p:cTn id="26" dur="1000"/>
                                        <p:tgtEl>
                                          <p:spTgt spid="2"/>
                                        </p:tgtEl>
                                      </p:cBhvr>
                                    </p:animEffect>
                                  </p:childTnLst>
                                </p:cTn>
                              </p:par>
                            </p:childTnLst>
                          </p:cTn>
                        </p:par>
                        <p:par>
                          <p:cTn id="27" fill="hold">
                            <p:stCondLst>
                              <p:cond delay="1980"/>
                            </p:stCondLst>
                            <p:childTnLst>
                              <p:par>
                                <p:cTn id="28" presetID="53" presetClass="entr" presetSubtype="16"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p:cTn id="30" dur="500" fill="hold"/>
                                        <p:tgtEl>
                                          <p:spTgt spid="21"/>
                                        </p:tgtEl>
                                        <p:attrNameLst>
                                          <p:attrName>ppt_w</p:attrName>
                                        </p:attrNameLst>
                                      </p:cBhvr>
                                      <p:tavLst>
                                        <p:tav tm="0">
                                          <p:val>
                                            <p:fltVal val="0"/>
                                          </p:val>
                                        </p:tav>
                                        <p:tav tm="100000">
                                          <p:val>
                                            <p:strVal val="#ppt_w"/>
                                          </p:val>
                                        </p:tav>
                                      </p:tavLst>
                                    </p:anim>
                                    <p:anim calcmode="lin" valueType="num">
                                      <p:cBhvr>
                                        <p:cTn id="31" dur="500" fill="hold"/>
                                        <p:tgtEl>
                                          <p:spTgt spid="21"/>
                                        </p:tgtEl>
                                        <p:attrNameLst>
                                          <p:attrName>ppt_h</p:attrName>
                                        </p:attrNameLst>
                                      </p:cBhvr>
                                      <p:tavLst>
                                        <p:tav tm="0">
                                          <p:val>
                                            <p:fltVal val="0"/>
                                          </p:val>
                                        </p:tav>
                                        <p:tav tm="100000">
                                          <p:val>
                                            <p:strVal val="#ppt_h"/>
                                          </p:val>
                                        </p:tav>
                                      </p:tavLst>
                                    </p:anim>
                                    <p:animEffect transition="in" filter="fad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24" grpId="0" animBg="1"/>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38">
            <a:extLst>
              <a:ext uri="{FF2B5EF4-FFF2-40B4-BE49-F238E27FC236}">
                <a16:creationId xmlns:a16="http://schemas.microsoft.com/office/drawing/2014/main" id="{06B2B988-5941-488A-80DE-45192149F4A9}"/>
              </a:ext>
            </a:extLst>
          </p:cNvPr>
          <p:cNvSpPr>
            <a:spLocks noChangeArrowheads="1"/>
          </p:cNvSpPr>
          <p:nvPr/>
        </p:nvSpPr>
        <p:spPr bwMode="auto">
          <a:xfrm>
            <a:off x="1403798" y="2582018"/>
            <a:ext cx="1033380" cy="282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193" tIns="33597" rIns="67193" bIns="33597">
            <a:spAutoFit/>
          </a:bodyPr>
          <a:lstStyle/>
          <a:p>
            <a:pPr algn="ctr">
              <a:defRPr/>
            </a:pPr>
            <a:r>
              <a:rPr lang="zh-CN" altLang="en-US" sz="1394" dirty="0">
                <a:solidFill>
                  <a:schemeClr val="tx1">
                    <a:lumMod val="65000"/>
                    <a:lumOff val="35000"/>
                  </a:schemeClr>
                </a:solidFill>
                <a:latin typeface="Arial" panose="020B0604020202020204" pitchFamily="34" charset="0"/>
                <a:ea typeface="微软雅黑" panose="020B0503020204020204" pitchFamily="34" charset="-122"/>
              </a:rPr>
              <a:t>哈夫曼压缩</a:t>
            </a:r>
          </a:p>
        </p:txBody>
      </p:sp>
      <p:sp>
        <p:nvSpPr>
          <p:cNvPr id="13" name="矩形 47">
            <a:extLst>
              <a:ext uri="{FF2B5EF4-FFF2-40B4-BE49-F238E27FC236}">
                <a16:creationId xmlns:a16="http://schemas.microsoft.com/office/drawing/2014/main" id="{F2D80C9B-CFE1-43FB-BEB1-036567972CE0}"/>
              </a:ext>
            </a:extLst>
          </p:cNvPr>
          <p:cNvSpPr>
            <a:spLocks noChangeArrowheads="1"/>
          </p:cNvSpPr>
          <p:nvPr/>
        </p:nvSpPr>
        <p:spPr bwMode="auto">
          <a:xfrm>
            <a:off x="328880" y="3087231"/>
            <a:ext cx="3608208" cy="1146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67193" tIns="33597" rIns="67193" bIns="33597">
            <a:spAutoFit/>
          </a:bodyPr>
          <a:lstStyle/>
          <a:p>
            <a:pPr>
              <a:lnSpc>
                <a:spcPct val="130000"/>
              </a:lnSpc>
              <a:defRPr/>
            </a:pPr>
            <a:r>
              <a:rPr lang="zh-CN" altLang="zh-CN" sz="1100" dirty="0">
                <a:solidFill>
                  <a:schemeClr val="tx1">
                    <a:lumMod val="65000"/>
                    <a:lumOff val="35000"/>
                  </a:schemeClr>
                </a:solidFill>
                <a:latin typeface="Arial" panose="020B0604020202020204" pitchFamily="34" charset="0"/>
                <a:ea typeface="微软雅黑" panose="020B0503020204020204" pitchFamily="34" charset="-122"/>
              </a:rPr>
              <a:t>哈夫曼编码：首先是对整个图像中每个像素值的数量进行统计，然后按照其数量大小排序，然后根据此建立哈夫曼树，最后将原像素用新的编码进行表示。因为原像素都是由</a:t>
            </a:r>
            <a:r>
              <a:rPr lang="en-US" altLang="zh-CN" sz="1100" dirty="0">
                <a:solidFill>
                  <a:schemeClr val="tx1">
                    <a:lumMod val="65000"/>
                    <a:lumOff val="35000"/>
                  </a:schemeClr>
                </a:solidFill>
                <a:latin typeface="Arial" panose="020B0604020202020204" pitchFamily="34" charset="0"/>
                <a:ea typeface="微软雅黑" panose="020B0503020204020204" pitchFamily="34" charset="-122"/>
              </a:rPr>
              <a:t>8bit</a:t>
            </a:r>
            <a:r>
              <a:rPr lang="zh-CN" altLang="zh-CN" sz="1100" dirty="0">
                <a:solidFill>
                  <a:schemeClr val="tx1">
                    <a:lumMod val="65000"/>
                    <a:lumOff val="35000"/>
                  </a:schemeClr>
                </a:solidFill>
                <a:latin typeface="Arial" panose="020B0604020202020204" pitchFamily="34" charset="0"/>
                <a:ea typeface="微软雅黑" panose="020B0503020204020204" pitchFamily="34" charset="-122"/>
              </a:rPr>
              <a:t>进行表示，而进行压缩过后的编码，大部分像素可以用小于</a:t>
            </a:r>
            <a:r>
              <a:rPr lang="en-US" altLang="zh-CN" sz="1100" dirty="0">
                <a:solidFill>
                  <a:schemeClr val="tx1">
                    <a:lumMod val="65000"/>
                    <a:lumOff val="35000"/>
                  </a:schemeClr>
                </a:solidFill>
                <a:latin typeface="Arial" panose="020B0604020202020204" pitchFamily="34" charset="0"/>
                <a:ea typeface="微软雅黑" panose="020B0503020204020204" pitchFamily="34" charset="-122"/>
              </a:rPr>
              <a:t>8bit</a:t>
            </a:r>
            <a:r>
              <a:rPr lang="zh-CN" altLang="zh-CN" sz="1100" dirty="0">
                <a:solidFill>
                  <a:schemeClr val="tx1">
                    <a:lumMod val="65000"/>
                    <a:lumOff val="35000"/>
                  </a:schemeClr>
                </a:solidFill>
                <a:latin typeface="Arial" panose="020B0604020202020204" pitchFamily="34" charset="0"/>
                <a:ea typeface="微软雅黑" panose="020B0503020204020204" pitchFamily="34" charset="-122"/>
              </a:rPr>
              <a:t>的值进行表示，从而达到压缩的效果</a:t>
            </a:r>
            <a:endParaRPr lang="en-GB" altLang="zh-CN" sz="1100" dirty="0">
              <a:solidFill>
                <a:schemeClr val="tx1">
                  <a:lumMod val="65000"/>
                  <a:lumOff val="35000"/>
                </a:schemeClr>
              </a:solidFill>
              <a:latin typeface="Arial" panose="020B0604020202020204" pitchFamily="34" charset="0"/>
              <a:ea typeface="微软雅黑" panose="020B0503020204020204" pitchFamily="34" charset="-122"/>
              <a:sym typeface="+mn-lt"/>
            </a:endParaRPr>
          </a:p>
        </p:txBody>
      </p:sp>
      <p:sp>
        <p:nvSpPr>
          <p:cNvPr id="18" name="矩形 36">
            <a:extLst>
              <a:ext uri="{FF2B5EF4-FFF2-40B4-BE49-F238E27FC236}">
                <a16:creationId xmlns:a16="http://schemas.microsoft.com/office/drawing/2014/main" id="{BE0F13B2-D56B-46A1-B4EA-C03413124C3F}"/>
              </a:ext>
            </a:extLst>
          </p:cNvPr>
          <p:cNvSpPr>
            <a:spLocks noChangeArrowheads="1"/>
          </p:cNvSpPr>
          <p:nvPr/>
        </p:nvSpPr>
        <p:spPr bwMode="auto">
          <a:xfrm>
            <a:off x="1266370" y="2866189"/>
            <a:ext cx="1322991" cy="33599"/>
          </a:xfrm>
          <a:prstGeom prst="rect">
            <a:avLst/>
          </a:prstGeom>
          <a:solidFill>
            <a:srgbClr val="19B49B"/>
          </a:solidFill>
          <a:ln>
            <a:noFill/>
          </a:ln>
        </p:spPr>
        <p:txBody>
          <a:bodyPr anchor="ctr"/>
          <a:lstStyle/>
          <a:p>
            <a:pPr algn="ctr"/>
            <a:endParaRPr lang="zh-CN" altLang="zh-CN" sz="1470">
              <a:latin typeface="Arial" panose="020B0604020202020204" pitchFamily="34" charset="0"/>
              <a:ea typeface="微软雅黑" panose="020B0503020204020204" pitchFamily="34" charset="-122"/>
            </a:endParaRPr>
          </a:p>
        </p:txBody>
      </p:sp>
      <p:sp>
        <p:nvSpPr>
          <p:cNvPr id="21" name="TextBox 20">
            <a:extLst>
              <a:ext uri="{FF2B5EF4-FFF2-40B4-BE49-F238E27FC236}">
                <a16:creationId xmlns:a16="http://schemas.microsoft.com/office/drawing/2014/main" id="{2D259A2F-7821-42CA-898C-7EB9EA6EF0F9}"/>
              </a:ext>
            </a:extLst>
          </p:cNvPr>
          <p:cNvSpPr txBox="1"/>
          <p:nvPr/>
        </p:nvSpPr>
        <p:spPr>
          <a:xfrm>
            <a:off x="907975" y="292748"/>
            <a:ext cx="2828205" cy="461665"/>
          </a:xfrm>
          <a:prstGeom prst="rect">
            <a:avLst/>
          </a:prstGeom>
          <a:noFill/>
        </p:spPr>
        <p:txBody>
          <a:bodyPr wrap="square" rtlCol="0">
            <a:spAutoFit/>
          </a:bodyPr>
          <a:lstStyle/>
          <a:p>
            <a:r>
              <a:rPr lang="zh-CN" altLang="en-US" sz="2400" b="1" dirty="0">
                <a:latin typeface="Agency FB" panose="020B0503020202020204" pitchFamily="34" charset="0"/>
              </a:rPr>
              <a:t>图像压缩</a:t>
            </a:r>
          </a:p>
        </p:txBody>
      </p:sp>
      <p:sp>
        <p:nvSpPr>
          <p:cNvPr id="22" name="矩形 21">
            <a:extLst>
              <a:ext uri="{FF2B5EF4-FFF2-40B4-BE49-F238E27FC236}">
                <a16:creationId xmlns:a16="http://schemas.microsoft.com/office/drawing/2014/main" id="{D680D95C-5D96-44AF-B68F-072FECF6068D}"/>
              </a:ext>
            </a:extLst>
          </p:cNvPr>
          <p:cNvSpPr/>
          <p:nvPr/>
        </p:nvSpPr>
        <p:spPr>
          <a:xfrm>
            <a:off x="398206" y="317091"/>
            <a:ext cx="588154" cy="248500"/>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gency FB" panose="020B0503020202020204" pitchFamily="34" charset="0"/>
              </a:rPr>
              <a:t>03</a:t>
            </a:r>
            <a:endParaRPr lang="zh-CN" altLang="en-US" sz="2400" dirty="0">
              <a:latin typeface="Agency FB" panose="020B0503020202020204" pitchFamily="34" charset="0"/>
            </a:endParaRPr>
          </a:p>
        </p:txBody>
      </p:sp>
      <p:cxnSp>
        <p:nvCxnSpPr>
          <p:cNvPr id="23" name="直接连接符 22">
            <a:extLst>
              <a:ext uri="{FF2B5EF4-FFF2-40B4-BE49-F238E27FC236}">
                <a16:creationId xmlns:a16="http://schemas.microsoft.com/office/drawing/2014/main" id="{E6CA392E-7272-411F-8D64-FF875CF2162F}"/>
              </a:ext>
            </a:extLst>
          </p:cNvPr>
          <p:cNvCxnSpPr>
            <a:cxnSpLocks/>
          </p:cNvCxnSpPr>
          <p:nvPr/>
        </p:nvCxnSpPr>
        <p:spPr>
          <a:xfrm>
            <a:off x="1489402" y="744794"/>
            <a:ext cx="7256207" cy="0"/>
          </a:xfrm>
          <a:prstGeom prst="line">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28" name="任意多边形: 形状 27">
            <a:extLst>
              <a:ext uri="{FF2B5EF4-FFF2-40B4-BE49-F238E27FC236}">
                <a16:creationId xmlns:a16="http://schemas.microsoft.com/office/drawing/2014/main" id="{E2B46693-3EE7-4822-8596-02C75487C3C0}"/>
              </a:ext>
            </a:extLst>
          </p:cNvPr>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BD939F7D-D70A-4A93-9F2F-714FF6034285}"/>
              </a:ext>
            </a:extLst>
          </p:cNvPr>
          <p:cNvSpPr txBox="1"/>
          <p:nvPr/>
        </p:nvSpPr>
        <p:spPr>
          <a:xfrm>
            <a:off x="3999565" y="890925"/>
            <a:ext cx="4829642" cy="4392613"/>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rPr>
              <a:t>（</a:t>
            </a:r>
            <a:r>
              <a:rPr lang="en-US" altLang="zh-CN" sz="1100" dirty="0">
                <a:solidFill>
                  <a:schemeClr val="tx1">
                    <a:lumMod val="65000"/>
                    <a:lumOff val="35000"/>
                  </a:schemeClr>
                </a:solidFill>
                <a:latin typeface="Arial" panose="020B0604020202020204" pitchFamily="34" charset="0"/>
                <a:ea typeface="微软雅黑" panose="020B0503020204020204" pitchFamily="34" charset="-122"/>
              </a:rPr>
              <a:t>1</a:t>
            </a:r>
            <a:r>
              <a:rPr lang="zh-CN" altLang="zh-CN" sz="1100" dirty="0">
                <a:solidFill>
                  <a:schemeClr val="tx1">
                    <a:lumMod val="65000"/>
                    <a:lumOff val="35000"/>
                  </a:schemeClr>
                </a:solidFill>
                <a:latin typeface="Arial" panose="020B0604020202020204" pitchFamily="34" charset="0"/>
                <a:ea typeface="微软雅黑" panose="020B0503020204020204" pitchFamily="34" charset="-122"/>
              </a:rPr>
              <a:t>）统计每个像素的数量</a:t>
            </a:r>
            <a:endParaRPr lang="en-US" altLang="zh-CN" sz="1100" dirty="0">
              <a:solidFill>
                <a:schemeClr val="tx1">
                  <a:lumMod val="65000"/>
                  <a:lumOff val="35000"/>
                </a:schemeClr>
              </a:solidFill>
              <a:latin typeface="Arial" panose="020B0604020202020204" pitchFamily="34" charset="0"/>
              <a:ea typeface="微软雅黑" panose="020B0503020204020204" pitchFamily="34" charset="-122"/>
            </a:endParaRPr>
          </a:p>
          <a:p>
            <a:pPr>
              <a:lnSpc>
                <a:spcPct val="150000"/>
              </a:lnSpc>
            </a:pPr>
            <a:r>
              <a:rPr lang="en-US" altLang="zh-CN" sz="1100" dirty="0">
                <a:solidFill>
                  <a:schemeClr val="tx1">
                    <a:lumMod val="65000"/>
                    <a:lumOff val="35000"/>
                  </a:schemeClr>
                </a:solidFill>
                <a:latin typeface="Arial" panose="020B0604020202020204" pitchFamily="34" charset="0"/>
                <a:ea typeface="微软雅黑" panose="020B0503020204020204" pitchFamily="34" charset="-122"/>
              </a:rPr>
              <a:t>        </a:t>
            </a:r>
            <a:r>
              <a:rPr lang="zh-CN" altLang="zh-CN" sz="1100" dirty="0">
                <a:solidFill>
                  <a:schemeClr val="tx1">
                    <a:lumMod val="65000"/>
                    <a:lumOff val="35000"/>
                  </a:schemeClr>
                </a:solidFill>
                <a:latin typeface="Arial" panose="020B0604020202020204" pitchFamily="34" charset="0"/>
                <a:ea typeface="微软雅黑" panose="020B0503020204020204" pitchFamily="34" charset="-122"/>
              </a:rPr>
              <a:t>对图像的每个点进行遍历并将其像素点的个数加一</a:t>
            </a:r>
            <a:endParaRPr lang="en-US" altLang="zh-CN" sz="1100" dirty="0">
              <a:solidFill>
                <a:schemeClr val="tx1">
                  <a:lumMod val="65000"/>
                  <a:lumOff val="35000"/>
                </a:schemeClr>
              </a:solidFill>
              <a:latin typeface="Arial" panose="020B0604020202020204" pitchFamily="34" charset="0"/>
              <a:ea typeface="微软雅黑" panose="020B0503020204020204" pitchFamily="34" charset="-122"/>
            </a:endParaRPr>
          </a:p>
          <a:p>
            <a:pPr>
              <a:lnSpc>
                <a:spcPct val="150000"/>
              </a:lnSpc>
            </a:pPr>
            <a:r>
              <a:rPr lang="zh-CN" altLang="en-US" sz="1100" dirty="0">
                <a:solidFill>
                  <a:schemeClr val="tx1">
                    <a:lumMod val="65000"/>
                    <a:lumOff val="35000"/>
                  </a:schemeClr>
                </a:solidFill>
                <a:latin typeface="Arial" panose="020B0604020202020204" pitchFamily="34" charset="0"/>
                <a:ea typeface="微软雅黑" panose="020B0503020204020204" pitchFamily="34" charset="-122"/>
              </a:rPr>
              <a:t>（</a:t>
            </a:r>
            <a:r>
              <a:rPr lang="en-US" altLang="zh-CN" sz="1100" dirty="0">
                <a:solidFill>
                  <a:schemeClr val="tx1">
                    <a:lumMod val="65000"/>
                    <a:lumOff val="35000"/>
                  </a:schemeClr>
                </a:solidFill>
                <a:latin typeface="Arial" panose="020B0604020202020204" pitchFamily="34" charset="0"/>
                <a:ea typeface="微软雅黑" panose="020B0503020204020204" pitchFamily="34" charset="-122"/>
              </a:rPr>
              <a:t>2</a:t>
            </a:r>
            <a:r>
              <a:rPr lang="zh-CN" altLang="en-US" sz="1100" dirty="0">
                <a:solidFill>
                  <a:schemeClr val="tx1">
                    <a:lumMod val="65000"/>
                    <a:lumOff val="35000"/>
                  </a:schemeClr>
                </a:solidFill>
                <a:latin typeface="Arial" panose="020B0604020202020204" pitchFamily="34" charset="0"/>
                <a:ea typeface="微软雅黑" panose="020B0503020204020204" pitchFamily="34" charset="-122"/>
              </a:rPr>
              <a:t>）建立哈夫曼树</a:t>
            </a:r>
          </a:p>
          <a:p>
            <a:pPr lvl="1">
              <a:lnSpc>
                <a:spcPct val="150000"/>
              </a:lnSpc>
            </a:pPr>
            <a:r>
              <a:rPr lang="zh-CN" altLang="en-US" sz="1100" dirty="0">
                <a:solidFill>
                  <a:schemeClr val="tx1">
                    <a:lumMod val="65000"/>
                    <a:lumOff val="35000"/>
                  </a:schemeClr>
                </a:solidFill>
                <a:latin typeface="Arial" panose="020B0604020202020204" pitchFamily="34" charset="0"/>
                <a:ea typeface="微软雅黑" panose="020B0503020204020204" pitchFamily="34" charset="-122"/>
              </a:rPr>
              <a:t>  首先对像素的数量进行由小到大的排序，然后每次都取出最前面的两个点（也就是当前权值最小的两个点），然后将两个点的权值进行相加并放入队列，重新进行排序。重复此操作，直到队列中剩下一个点。</a:t>
            </a:r>
            <a:endParaRPr lang="en-US" altLang="zh-CN" sz="1100" dirty="0">
              <a:solidFill>
                <a:schemeClr val="tx1">
                  <a:lumMod val="65000"/>
                  <a:lumOff val="35000"/>
                </a:schemeClr>
              </a:solidFill>
              <a:latin typeface="Arial" panose="020B0604020202020204" pitchFamily="34" charset="0"/>
              <a:ea typeface="微软雅黑" panose="020B0503020204020204" pitchFamily="34" charset="-122"/>
            </a:endParaRPr>
          </a:p>
          <a:p>
            <a:pPr algn="just">
              <a:lnSpc>
                <a:spcPct val="150000"/>
              </a:lnSpc>
            </a:pPr>
            <a:r>
              <a:rPr lang="zh-CN" altLang="zh-CN" sz="1400" kern="100" dirty="0">
                <a:effectLst/>
                <a:latin typeface="Times New Roman" panose="02020603050405020304" pitchFamily="18" charset="0"/>
                <a:ea typeface="宋体" panose="02010600030101010101" pitchFamily="2" charset="-122"/>
              </a:rPr>
              <a:t>（</a:t>
            </a:r>
            <a:r>
              <a:rPr lang="en-US" altLang="zh-CN" sz="1100" dirty="0">
                <a:solidFill>
                  <a:schemeClr val="tx1">
                    <a:lumMod val="65000"/>
                    <a:lumOff val="35000"/>
                  </a:schemeClr>
                </a:solidFill>
                <a:latin typeface="Arial" panose="020B0604020202020204" pitchFamily="34" charset="0"/>
                <a:ea typeface="微软雅黑" panose="020B0503020204020204" pitchFamily="34" charset="-122"/>
              </a:rPr>
              <a:t>3</a:t>
            </a:r>
            <a:r>
              <a:rPr lang="zh-CN" altLang="zh-CN" sz="1100" dirty="0">
                <a:solidFill>
                  <a:schemeClr val="tx1">
                    <a:lumMod val="65000"/>
                    <a:lumOff val="35000"/>
                  </a:schemeClr>
                </a:solidFill>
                <a:latin typeface="Arial" panose="020B0604020202020204" pitchFamily="34" charset="0"/>
                <a:ea typeface="微软雅黑" panose="020B0503020204020204" pitchFamily="34" charset="-122"/>
              </a:rPr>
              <a:t>）对出现过的像素进行编码</a:t>
            </a:r>
          </a:p>
          <a:p>
            <a:pPr lvl="1">
              <a:lnSpc>
                <a:spcPct val="150000"/>
              </a:lnSpc>
            </a:pPr>
            <a:r>
              <a:rPr lang="zh-CN" altLang="zh-CN" sz="1100" dirty="0">
                <a:solidFill>
                  <a:schemeClr val="tx1">
                    <a:lumMod val="65000"/>
                    <a:lumOff val="35000"/>
                  </a:schemeClr>
                </a:solidFill>
                <a:latin typeface="Arial" panose="020B0604020202020204" pitchFamily="34" charset="0"/>
                <a:ea typeface="微软雅黑" panose="020B0503020204020204" pitchFamily="34" charset="-122"/>
              </a:rPr>
              <a:t>对所有的像素进行编码，并将编码表写入一个文件中。编码的时候，如果当前点不是叶子节点，则继续进行编码，如果当前如果当前点是左儿子，那么编码为</a:t>
            </a:r>
            <a:r>
              <a:rPr lang="en-US" altLang="zh-CN" sz="1100" dirty="0">
                <a:solidFill>
                  <a:schemeClr val="tx1">
                    <a:lumMod val="65000"/>
                    <a:lumOff val="35000"/>
                  </a:schemeClr>
                </a:solidFill>
                <a:latin typeface="Arial" panose="020B0604020202020204" pitchFamily="34" charset="0"/>
                <a:ea typeface="微软雅黑" panose="020B0503020204020204" pitchFamily="34" charset="-122"/>
              </a:rPr>
              <a:t>0</a:t>
            </a:r>
            <a:r>
              <a:rPr lang="zh-CN" altLang="zh-CN" sz="1100" dirty="0">
                <a:solidFill>
                  <a:schemeClr val="tx1">
                    <a:lumMod val="65000"/>
                    <a:lumOff val="35000"/>
                  </a:schemeClr>
                </a:solidFill>
                <a:latin typeface="Arial" panose="020B0604020202020204" pitchFamily="34" charset="0"/>
                <a:ea typeface="微软雅黑" panose="020B0503020204020204" pitchFamily="34" charset="-122"/>
              </a:rPr>
              <a:t>，如果是右儿子，则编码唯一，直到最后返回一个编码</a:t>
            </a:r>
            <a:r>
              <a:rPr lang="zh-CN" altLang="en-US" sz="1100" dirty="0">
                <a:solidFill>
                  <a:schemeClr val="tx1">
                    <a:lumMod val="65000"/>
                    <a:lumOff val="35000"/>
                  </a:schemeClr>
                </a:solidFill>
                <a:latin typeface="Arial" panose="020B0604020202020204" pitchFamily="34" charset="0"/>
                <a:ea typeface="微软雅黑" panose="020B0503020204020204" pitchFamily="34" charset="-122"/>
              </a:rPr>
              <a:t>。</a:t>
            </a:r>
            <a:r>
              <a:rPr lang="zh-CN" altLang="zh-CN" sz="1100" dirty="0">
                <a:solidFill>
                  <a:schemeClr val="tx1">
                    <a:lumMod val="65000"/>
                    <a:lumOff val="35000"/>
                  </a:schemeClr>
                </a:solidFill>
                <a:latin typeface="Arial" panose="020B0604020202020204" pitchFamily="34" charset="0"/>
                <a:ea typeface="微软雅黑" panose="020B0503020204020204" pitchFamily="34" charset="-122"/>
              </a:rPr>
              <a:t>然后通过编码表来对每一个像素进行编码，首先可以通过编码表的到像素的编码，然后如果当前的编码长度小于</a:t>
            </a:r>
            <a:r>
              <a:rPr lang="en-US" altLang="zh-CN" sz="1100" dirty="0">
                <a:solidFill>
                  <a:schemeClr val="tx1">
                    <a:lumMod val="65000"/>
                    <a:lumOff val="35000"/>
                  </a:schemeClr>
                </a:solidFill>
                <a:latin typeface="Arial" panose="020B0604020202020204" pitchFamily="34" charset="0"/>
                <a:ea typeface="微软雅黑" panose="020B0503020204020204" pitchFamily="34" charset="-122"/>
              </a:rPr>
              <a:t>8</a:t>
            </a:r>
            <a:r>
              <a:rPr lang="zh-CN" altLang="zh-CN" sz="1100" dirty="0">
                <a:solidFill>
                  <a:schemeClr val="tx1">
                    <a:lumMod val="65000"/>
                    <a:lumOff val="35000"/>
                  </a:schemeClr>
                </a:solidFill>
                <a:latin typeface="Arial" panose="020B0604020202020204" pitchFamily="34" charset="0"/>
                <a:ea typeface="微软雅黑" panose="020B0503020204020204" pitchFamily="34" charset="-122"/>
              </a:rPr>
              <a:t>，不足一个字节则读入下一个像素的编码，补充长度至</a:t>
            </a:r>
            <a:r>
              <a:rPr lang="en-US" altLang="zh-CN" sz="1100" dirty="0">
                <a:solidFill>
                  <a:schemeClr val="tx1">
                    <a:lumMod val="65000"/>
                    <a:lumOff val="35000"/>
                  </a:schemeClr>
                </a:solidFill>
                <a:latin typeface="Arial" panose="020B0604020202020204" pitchFamily="34" charset="0"/>
                <a:ea typeface="微软雅黑" panose="020B0503020204020204" pitchFamily="34" charset="-122"/>
              </a:rPr>
              <a:t>8 </a:t>
            </a:r>
            <a:r>
              <a:rPr lang="zh-CN" altLang="zh-CN" sz="1100" dirty="0">
                <a:solidFill>
                  <a:schemeClr val="tx1">
                    <a:lumMod val="65000"/>
                    <a:lumOff val="35000"/>
                  </a:schemeClr>
                </a:solidFill>
                <a:latin typeface="Arial" panose="020B0604020202020204" pitchFamily="34" charset="0"/>
                <a:ea typeface="微软雅黑" panose="020B0503020204020204" pitchFamily="34" charset="-122"/>
              </a:rPr>
              <a:t>，然后将这个字节写入文件当中，直到所有的像素都写入文件</a:t>
            </a:r>
            <a:endParaRPr lang="en-US" altLang="zh-CN" sz="1100" dirty="0">
              <a:solidFill>
                <a:schemeClr val="tx1">
                  <a:lumMod val="65000"/>
                  <a:lumOff val="35000"/>
                </a:schemeClr>
              </a:solidFill>
              <a:latin typeface="Arial" panose="020B0604020202020204" pitchFamily="34" charset="0"/>
              <a:ea typeface="微软雅黑" panose="020B0503020204020204" pitchFamily="34" charset="-122"/>
            </a:endParaRPr>
          </a:p>
          <a:p>
            <a:pPr lvl="1"/>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endParaRPr>
          </a:p>
          <a:p>
            <a:endParaRPr lang="zh-CN" altLang="en-US" sz="1394" dirty="0">
              <a:solidFill>
                <a:schemeClr val="tx1">
                  <a:lumMod val="65000"/>
                  <a:lumOff val="35000"/>
                </a:schemeClr>
              </a:solidFill>
              <a:latin typeface="Arial" panose="020B0604020202020204" pitchFamily="34" charset="0"/>
              <a:ea typeface="微软雅黑" panose="020B0503020204020204" pitchFamily="34" charset="-122"/>
            </a:endParaRPr>
          </a:p>
        </p:txBody>
      </p:sp>
      <p:pic>
        <p:nvPicPr>
          <p:cNvPr id="15" name="图片 14">
            <a:extLst>
              <a:ext uri="{FF2B5EF4-FFF2-40B4-BE49-F238E27FC236}">
                <a16:creationId xmlns:a16="http://schemas.microsoft.com/office/drawing/2014/main" id="{73DD7932-CAC4-4045-8C07-6A757D6E6F34}"/>
              </a:ext>
            </a:extLst>
          </p:cNvPr>
          <p:cNvPicPr>
            <a:picLocks noChangeAspect="1"/>
          </p:cNvPicPr>
          <p:nvPr/>
        </p:nvPicPr>
        <p:blipFill>
          <a:blip r:embed="rId3"/>
          <a:stretch>
            <a:fillRect/>
          </a:stretch>
        </p:blipFill>
        <p:spPr>
          <a:xfrm>
            <a:off x="343904" y="995054"/>
            <a:ext cx="1583961" cy="1332304"/>
          </a:xfrm>
          <a:prstGeom prst="rect">
            <a:avLst/>
          </a:prstGeom>
        </p:spPr>
      </p:pic>
      <p:pic>
        <p:nvPicPr>
          <p:cNvPr id="16" name="图片 15">
            <a:extLst>
              <a:ext uri="{FF2B5EF4-FFF2-40B4-BE49-F238E27FC236}">
                <a16:creationId xmlns:a16="http://schemas.microsoft.com/office/drawing/2014/main" id="{AC4137AD-C41C-4F62-93C6-18429F595990}"/>
              </a:ext>
            </a:extLst>
          </p:cNvPr>
          <p:cNvPicPr>
            <a:picLocks noChangeAspect="1"/>
          </p:cNvPicPr>
          <p:nvPr/>
        </p:nvPicPr>
        <p:blipFill>
          <a:blip r:embed="rId4"/>
          <a:stretch>
            <a:fillRect/>
          </a:stretch>
        </p:blipFill>
        <p:spPr>
          <a:xfrm>
            <a:off x="1990342" y="1009073"/>
            <a:ext cx="1634350" cy="1332306"/>
          </a:xfrm>
          <a:prstGeom prst="rect">
            <a:avLst/>
          </a:prstGeom>
        </p:spPr>
      </p:pic>
    </p:spTree>
    <p:extLst>
      <p:ext uri="{BB962C8B-B14F-4D97-AF65-F5344CB8AC3E}">
        <p14:creationId xmlns:p14="http://schemas.microsoft.com/office/powerpoint/2010/main" val="1541025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
                                        <p:tgtEl>
                                          <p:spTgt spid="28"/>
                                        </p:tgtEl>
                                      </p:cBhvr>
                                    </p:animEffect>
                                  </p:childTnLst>
                                </p:cTn>
                              </p:par>
                            </p:childTnLst>
                          </p:cTn>
                        </p:par>
                        <p:par>
                          <p:cTn id="8" fill="hold">
                            <p:stCondLst>
                              <p:cond delay="1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300"/>
                                        <p:tgtEl>
                                          <p:spTgt spid="23"/>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400" fill="hold"/>
                                        <p:tgtEl>
                                          <p:spTgt spid="22"/>
                                        </p:tgtEl>
                                        <p:attrNameLst>
                                          <p:attrName>ppt_x</p:attrName>
                                        </p:attrNameLst>
                                      </p:cBhvr>
                                      <p:tavLst>
                                        <p:tav tm="0">
                                          <p:val>
                                            <p:strVal val="0-#ppt_w/2"/>
                                          </p:val>
                                        </p:tav>
                                        <p:tav tm="100000">
                                          <p:val>
                                            <p:strVal val="#ppt_x"/>
                                          </p:val>
                                        </p:tav>
                                      </p:tavLst>
                                    </p:anim>
                                    <p:anim calcmode="lin" valueType="num">
                                      <p:cBhvr additive="base">
                                        <p:cTn id="15" dur="400" fill="hold"/>
                                        <p:tgtEl>
                                          <p:spTgt spid="22"/>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iterate type="wd">
                                    <p:tmPct val="10000"/>
                                  </p:iterate>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400" fill="hold"/>
                                        <p:tgtEl>
                                          <p:spTgt spid="21"/>
                                        </p:tgtEl>
                                        <p:attrNameLst>
                                          <p:attrName>ppt_x</p:attrName>
                                        </p:attrNameLst>
                                      </p:cBhvr>
                                      <p:tavLst>
                                        <p:tav tm="0">
                                          <p:val>
                                            <p:strVal val="0-#ppt_w/2"/>
                                          </p:val>
                                        </p:tav>
                                        <p:tav tm="100000">
                                          <p:val>
                                            <p:strVal val="#ppt_x"/>
                                          </p:val>
                                        </p:tav>
                                      </p:tavLst>
                                    </p:anim>
                                    <p:anim calcmode="lin" valueType="num">
                                      <p:cBhvr additive="base">
                                        <p:cTn id="20" dur="400" fill="hold"/>
                                        <p:tgtEl>
                                          <p:spTgt spid="21"/>
                                        </p:tgtEl>
                                        <p:attrNameLst>
                                          <p:attrName>ppt_y</p:attrName>
                                        </p:attrNameLst>
                                      </p:cBhvr>
                                      <p:tavLst>
                                        <p:tav tm="0">
                                          <p:val>
                                            <p:strVal val="#ppt_y"/>
                                          </p:val>
                                        </p:tav>
                                        <p:tav tm="100000">
                                          <p:val>
                                            <p:strVal val="#ppt_y"/>
                                          </p:val>
                                        </p:tav>
                                      </p:tavLst>
                                    </p:anim>
                                  </p:childTnLst>
                                </p:cTn>
                              </p:par>
                            </p:childTnLst>
                          </p:cTn>
                        </p:par>
                        <p:par>
                          <p:cTn id="21" fill="hold">
                            <p:stCondLst>
                              <p:cond delay="940"/>
                            </p:stCondLst>
                            <p:childTnLst>
                              <p:par>
                                <p:cTn id="22" presetID="23" presetClass="entr" presetSubtype="16"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childTnLst>
                                </p:cTn>
                              </p:par>
                            </p:childTnLst>
                          </p:cTn>
                        </p:par>
                        <p:par>
                          <p:cTn id="26" fill="hold">
                            <p:stCondLst>
                              <p:cond delay="1440"/>
                            </p:stCondLst>
                            <p:childTnLst>
                              <p:par>
                                <p:cTn id="27" presetID="29"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ppt_x</p:attrName>
                                        </p:attrNameLst>
                                      </p:cBhvr>
                                      <p:tavLst>
                                        <p:tav tm="0">
                                          <p:val>
                                            <p:strVal val="#ppt_x-.2"/>
                                          </p:val>
                                        </p:tav>
                                        <p:tav tm="100000">
                                          <p:val>
                                            <p:strVal val="#ppt_x"/>
                                          </p:val>
                                        </p:tav>
                                      </p:tavLst>
                                    </p:anim>
                                    <p:anim calcmode="lin" valueType="num">
                                      <p:cBhvr>
                                        <p:cTn id="30" dur="5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31" dur="500"/>
                                        <p:tgtEl>
                                          <p:spTgt spid="18"/>
                                        </p:tgtEl>
                                      </p:cBhvr>
                                    </p:animEffect>
                                  </p:childTnLst>
                                </p:cTn>
                              </p:par>
                            </p:childTnLst>
                          </p:cTn>
                        </p:par>
                        <p:par>
                          <p:cTn id="32" fill="hold">
                            <p:stCondLst>
                              <p:cond delay="1940"/>
                            </p:stCondLst>
                            <p:childTnLst>
                              <p:par>
                                <p:cTn id="33" presetID="23" presetClass="entr" presetSubtype="16"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8" grpId="0" animBg="1"/>
      <p:bldP spid="21" grpId="0"/>
      <p:bldP spid="22" grpId="0" animBg="1"/>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C7A9CE3-1FDC-42FD-A308-7B5155066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048000" cy="5040313"/>
          </a:xfrm>
          <a:prstGeom prst="rect">
            <a:avLst/>
          </a:prstGeom>
        </p:spPr>
      </p:pic>
      <p:sp>
        <p:nvSpPr>
          <p:cNvPr id="5" name="矩形 4">
            <a:extLst>
              <a:ext uri="{FF2B5EF4-FFF2-40B4-BE49-F238E27FC236}">
                <a16:creationId xmlns:a16="http://schemas.microsoft.com/office/drawing/2014/main" id="{F3B94BB8-4D86-4415-A018-2BFD8161DF7B}"/>
              </a:ext>
            </a:extLst>
          </p:cNvPr>
          <p:cNvSpPr/>
          <p:nvPr/>
        </p:nvSpPr>
        <p:spPr>
          <a:xfrm>
            <a:off x="1341119" y="1092074"/>
            <a:ext cx="6489133" cy="2834640"/>
          </a:xfrm>
          <a:prstGeom prst="rect">
            <a:avLst/>
          </a:prstGeom>
          <a:noFill/>
          <a:ln w="38100">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135B5C36-48B5-4EA8-9CCA-3579AA626F9C}"/>
              </a:ext>
            </a:extLst>
          </p:cNvPr>
          <p:cNvSpPr txBox="1"/>
          <p:nvPr/>
        </p:nvSpPr>
        <p:spPr>
          <a:xfrm>
            <a:off x="6132068" y="1362890"/>
            <a:ext cx="1662635" cy="646331"/>
          </a:xfrm>
          <a:prstGeom prst="rect">
            <a:avLst/>
          </a:prstGeom>
          <a:noFill/>
        </p:spPr>
        <p:txBody>
          <a:bodyPr wrap="none" rtlCol="0">
            <a:spAutoFit/>
          </a:bodyPr>
          <a:lstStyle/>
          <a:p>
            <a:r>
              <a:rPr lang="en-US" altLang="zh-CN" sz="3600" spc="300" dirty="0">
                <a:solidFill>
                  <a:srgbClr val="19B49B"/>
                </a:solidFill>
                <a:latin typeface="Agency FB" panose="020B0503020202020204" pitchFamily="34" charset="0"/>
              </a:rPr>
              <a:t>PART 05</a:t>
            </a:r>
            <a:endParaRPr lang="zh-CN" altLang="en-US" sz="3600" spc="300" dirty="0">
              <a:solidFill>
                <a:srgbClr val="19B49B"/>
              </a:solidFill>
              <a:latin typeface="Agency FB" panose="020B0503020202020204" pitchFamily="34" charset="0"/>
            </a:endParaRPr>
          </a:p>
        </p:txBody>
      </p:sp>
      <p:sp>
        <p:nvSpPr>
          <p:cNvPr id="7" name="文本框 6">
            <a:extLst>
              <a:ext uri="{FF2B5EF4-FFF2-40B4-BE49-F238E27FC236}">
                <a16:creationId xmlns:a16="http://schemas.microsoft.com/office/drawing/2014/main" id="{3077A60F-6437-4A52-A98E-3DFF5A667757}"/>
              </a:ext>
            </a:extLst>
          </p:cNvPr>
          <p:cNvSpPr txBox="1"/>
          <p:nvPr/>
        </p:nvSpPr>
        <p:spPr>
          <a:xfrm>
            <a:off x="4753793" y="2051003"/>
            <a:ext cx="2954655" cy="646331"/>
          </a:xfrm>
          <a:prstGeom prst="rect">
            <a:avLst/>
          </a:prstGeom>
          <a:noFill/>
        </p:spPr>
        <p:txBody>
          <a:bodyPr wrap="none" rtlCol="0">
            <a:spAutoFit/>
          </a:bodyPr>
          <a:lstStyle/>
          <a:p>
            <a:r>
              <a:rPr lang="zh-CN" altLang="en-US" sz="3600" b="1" dirty="0">
                <a:latin typeface="Agency FB" panose="020B0503020202020204" pitchFamily="34" charset="0"/>
              </a:rPr>
              <a:t>系统功能演示</a:t>
            </a:r>
          </a:p>
        </p:txBody>
      </p:sp>
      <p:cxnSp>
        <p:nvCxnSpPr>
          <p:cNvPr id="8" name="直接连接符 7">
            <a:extLst>
              <a:ext uri="{FF2B5EF4-FFF2-40B4-BE49-F238E27FC236}">
                <a16:creationId xmlns:a16="http://schemas.microsoft.com/office/drawing/2014/main" id="{596361AE-2C38-46F2-B75E-C04B645FB4E1}"/>
              </a:ext>
            </a:extLst>
          </p:cNvPr>
          <p:cNvCxnSpPr>
            <a:cxnSpLocks/>
          </p:cNvCxnSpPr>
          <p:nvPr/>
        </p:nvCxnSpPr>
        <p:spPr>
          <a:xfrm>
            <a:off x="7093974" y="2781520"/>
            <a:ext cx="412034" cy="0"/>
          </a:xfrm>
          <a:prstGeom prst="line">
            <a:avLst/>
          </a:prstGeom>
          <a:ln w="31750">
            <a:solidFill>
              <a:srgbClr val="19B49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2575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par>
                          <p:cTn id="18" fill="hold">
                            <p:stCondLst>
                              <p:cond delay="1500"/>
                            </p:stCondLst>
                            <p:childTnLst>
                              <p:par>
                                <p:cTn id="19" presetID="2" presetClass="entr" presetSubtype="2" fill="hold" grpId="0" nodeType="afterEffect">
                                  <p:stCondLst>
                                    <p:cond delay="0"/>
                                  </p:stCondLst>
                                  <p:iterate type="wd">
                                    <p:tmPct val="20000"/>
                                  </p:iterate>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21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25">
            <a:extLst>
              <a:ext uri="{FF2B5EF4-FFF2-40B4-BE49-F238E27FC236}">
                <a16:creationId xmlns:a16="http://schemas.microsoft.com/office/drawing/2014/main" id="{C449645F-242F-480F-95E6-F30711C63886}"/>
              </a:ext>
            </a:extLst>
          </p:cNvPr>
          <p:cNvSpPr/>
          <p:nvPr/>
        </p:nvSpPr>
        <p:spPr bwMode="auto">
          <a:xfrm>
            <a:off x="1647739" y="1040921"/>
            <a:ext cx="1232797" cy="378734"/>
          </a:xfrm>
          <a:prstGeom prst="homePlate">
            <a:avLst/>
          </a:prstGeom>
          <a:noFill/>
          <a:ln w="38100" cap="flat" cmpd="sng">
            <a:solidFill>
              <a:srgbClr val="19B49B"/>
            </a:solidFill>
            <a:bevel/>
            <a:headEnd/>
            <a:tailEnd/>
          </a:ln>
          <a:effectLst/>
        </p:spPr>
        <p:txBody>
          <a:bodyPr lIns="60872" tIns="30435" rIns="60872" bIns="30435" anchor="ctr"/>
          <a:lstStyle/>
          <a:p>
            <a:pPr algn="ctr" defTabSz="672067"/>
            <a:endParaRPr lang="zh-CN" altLang="en-US" sz="1372" b="1" dirty="0">
              <a:solidFill>
                <a:schemeClr val="tx1">
                  <a:lumMod val="75000"/>
                  <a:lumOff val="25000"/>
                </a:schemeClr>
              </a:solidFill>
              <a:latin typeface="Arial" pitchFamily="34" charset="0"/>
              <a:ea typeface="微软雅黑" pitchFamily="34" charset="-122"/>
            </a:endParaRPr>
          </a:p>
        </p:txBody>
      </p:sp>
      <p:sp>
        <p:nvSpPr>
          <p:cNvPr id="3" name="TextBox 22">
            <a:extLst>
              <a:ext uri="{FF2B5EF4-FFF2-40B4-BE49-F238E27FC236}">
                <a16:creationId xmlns:a16="http://schemas.microsoft.com/office/drawing/2014/main" id="{57E764AD-324F-4FF8-A30A-8B62FD46D937}"/>
              </a:ext>
            </a:extLst>
          </p:cNvPr>
          <p:cNvSpPr txBox="1">
            <a:spLocks noChangeArrowheads="1"/>
          </p:cNvSpPr>
          <p:nvPr/>
        </p:nvSpPr>
        <p:spPr bwMode="auto">
          <a:xfrm>
            <a:off x="1904462" y="1103057"/>
            <a:ext cx="1035268" cy="246057"/>
          </a:xfrm>
          <a:prstGeom prst="rect">
            <a:avLst/>
          </a:prstGeom>
          <a:noFill/>
          <a:ln w="3175" cap="flat" cmpd="sng">
            <a:noFill/>
            <a:bevel/>
            <a:headEnd/>
            <a:tailEnd/>
          </a:ln>
          <a:effectLst/>
        </p:spPr>
        <p:txBody>
          <a:bodyPr lIns="60872" tIns="30435" rIns="60872" bIns="30435" anchor="ctr"/>
          <a:lstStyle>
            <a:defPPr>
              <a:defRPr lang="zh-CN"/>
            </a:defPPr>
            <a:lvl1pPr algn="ctr">
              <a:defRPr sz="2000" b="1">
                <a:solidFill>
                  <a:srgbClr val="F8F8F8"/>
                </a:solidFill>
                <a:ea typeface="微软雅黑" pitchFamily="34" charset="-122"/>
              </a:defRPr>
            </a:lvl1pPr>
          </a:lstStyle>
          <a:p>
            <a:pPr algn="l" defTabSz="672067"/>
            <a:r>
              <a:rPr lang="zh-CN" altLang="en-US" sz="1176" dirty="0">
                <a:solidFill>
                  <a:schemeClr val="tx1">
                    <a:lumMod val="75000"/>
                    <a:lumOff val="25000"/>
                  </a:schemeClr>
                </a:solidFill>
                <a:latin typeface="Calibri"/>
              </a:rPr>
              <a:t>平移</a:t>
            </a:r>
          </a:p>
        </p:txBody>
      </p:sp>
      <p:sp>
        <p:nvSpPr>
          <p:cNvPr id="4" name="五边形 27">
            <a:extLst>
              <a:ext uri="{FF2B5EF4-FFF2-40B4-BE49-F238E27FC236}">
                <a16:creationId xmlns:a16="http://schemas.microsoft.com/office/drawing/2014/main" id="{F45B92C8-3CCF-47FD-9449-C8367578899A}"/>
              </a:ext>
            </a:extLst>
          </p:cNvPr>
          <p:cNvSpPr/>
          <p:nvPr/>
        </p:nvSpPr>
        <p:spPr bwMode="auto">
          <a:xfrm>
            <a:off x="1805698" y="2585151"/>
            <a:ext cx="1232797" cy="378734"/>
          </a:xfrm>
          <a:prstGeom prst="homePlate">
            <a:avLst/>
          </a:prstGeom>
          <a:noFill/>
          <a:ln w="38100" cap="flat" cmpd="sng">
            <a:solidFill>
              <a:srgbClr val="53585F"/>
            </a:solidFill>
            <a:bevel/>
            <a:headEnd/>
            <a:tailEnd/>
          </a:ln>
          <a:effectLst/>
        </p:spPr>
        <p:txBody>
          <a:bodyPr lIns="60872" tIns="30435" rIns="60872" bIns="30435" anchor="ctr"/>
          <a:lstStyle/>
          <a:p>
            <a:pPr algn="ctr" defTabSz="672067"/>
            <a:endParaRPr lang="zh-CN" altLang="en-US" sz="1372" b="1" dirty="0">
              <a:solidFill>
                <a:schemeClr val="tx1">
                  <a:lumMod val="75000"/>
                  <a:lumOff val="25000"/>
                </a:schemeClr>
              </a:solidFill>
              <a:latin typeface="Arial" pitchFamily="34" charset="0"/>
              <a:ea typeface="微软雅黑" pitchFamily="34" charset="-122"/>
            </a:endParaRPr>
          </a:p>
        </p:txBody>
      </p:sp>
      <p:sp>
        <p:nvSpPr>
          <p:cNvPr id="5" name="TextBox 22">
            <a:extLst>
              <a:ext uri="{FF2B5EF4-FFF2-40B4-BE49-F238E27FC236}">
                <a16:creationId xmlns:a16="http://schemas.microsoft.com/office/drawing/2014/main" id="{B397D492-164E-44DE-AFBA-91A9A1655649}"/>
              </a:ext>
            </a:extLst>
          </p:cNvPr>
          <p:cNvSpPr txBox="1">
            <a:spLocks noChangeArrowheads="1"/>
          </p:cNvSpPr>
          <p:nvPr/>
        </p:nvSpPr>
        <p:spPr bwMode="auto">
          <a:xfrm>
            <a:off x="2204686" y="2659823"/>
            <a:ext cx="1029708" cy="246057"/>
          </a:xfrm>
          <a:prstGeom prst="rect">
            <a:avLst/>
          </a:prstGeom>
          <a:noFill/>
          <a:ln w="3175" cap="flat" cmpd="sng">
            <a:noFill/>
            <a:bevel/>
            <a:headEnd/>
            <a:tailEnd/>
          </a:ln>
          <a:effectLst/>
        </p:spPr>
        <p:txBody>
          <a:bodyPr lIns="60872" tIns="30435" rIns="60872" bIns="30435" anchor="ctr"/>
          <a:lstStyle>
            <a:defPPr>
              <a:defRPr lang="zh-CN"/>
            </a:defPPr>
            <a:lvl1pPr algn="ctr">
              <a:defRPr sz="2000" b="1">
                <a:solidFill>
                  <a:srgbClr val="F8F8F8"/>
                </a:solidFill>
                <a:ea typeface="微软雅黑" pitchFamily="34" charset="-122"/>
              </a:defRPr>
            </a:lvl1pPr>
          </a:lstStyle>
          <a:p>
            <a:pPr algn="l" defTabSz="672067"/>
            <a:r>
              <a:rPr lang="zh-CN" altLang="en-US" sz="1176" dirty="0">
                <a:solidFill>
                  <a:schemeClr val="tx1">
                    <a:lumMod val="75000"/>
                    <a:lumOff val="25000"/>
                  </a:schemeClr>
                </a:solidFill>
                <a:latin typeface="Calibri"/>
              </a:rPr>
              <a:t>缩放</a:t>
            </a:r>
          </a:p>
        </p:txBody>
      </p:sp>
      <p:sp>
        <p:nvSpPr>
          <p:cNvPr id="6" name="五边形 29">
            <a:extLst>
              <a:ext uri="{FF2B5EF4-FFF2-40B4-BE49-F238E27FC236}">
                <a16:creationId xmlns:a16="http://schemas.microsoft.com/office/drawing/2014/main" id="{A32C9EFE-FC36-479D-9354-5DE16BF117CC}"/>
              </a:ext>
            </a:extLst>
          </p:cNvPr>
          <p:cNvSpPr/>
          <p:nvPr/>
        </p:nvSpPr>
        <p:spPr bwMode="auto">
          <a:xfrm>
            <a:off x="1647740" y="4024659"/>
            <a:ext cx="1232797" cy="378734"/>
          </a:xfrm>
          <a:prstGeom prst="homePlate">
            <a:avLst/>
          </a:prstGeom>
          <a:noFill/>
          <a:ln w="38100" cap="flat" cmpd="sng">
            <a:solidFill>
              <a:srgbClr val="959AA2"/>
            </a:solidFill>
            <a:bevel/>
            <a:headEnd/>
            <a:tailEnd/>
          </a:ln>
          <a:effectLst/>
        </p:spPr>
        <p:txBody>
          <a:bodyPr lIns="60872" tIns="30435" rIns="60872" bIns="30435" anchor="ctr"/>
          <a:lstStyle/>
          <a:p>
            <a:pPr algn="ctr" defTabSz="672067"/>
            <a:endParaRPr lang="zh-CN" altLang="en-US" sz="1372" b="1" dirty="0">
              <a:solidFill>
                <a:schemeClr val="tx1">
                  <a:lumMod val="75000"/>
                  <a:lumOff val="25000"/>
                </a:schemeClr>
              </a:solidFill>
              <a:latin typeface="Arial" pitchFamily="34" charset="0"/>
              <a:ea typeface="微软雅黑" pitchFamily="34" charset="-122"/>
            </a:endParaRPr>
          </a:p>
        </p:txBody>
      </p:sp>
      <p:sp>
        <p:nvSpPr>
          <p:cNvPr id="7" name="TextBox 22">
            <a:extLst>
              <a:ext uri="{FF2B5EF4-FFF2-40B4-BE49-F238E27FC236}">
                <a16:creationId xmlns:a16="http://schemas.microsoft.com/office/drawing/2014/main" id="{A451601D-722E-40E2-9C3D-50EB588A3BAD}"/>
              </a:ext>
            </a:extLst>
          </p:cNvPr>
          <p:cNvSpPr txBox="1">
            <a:spLocks noChangeArrowheads="1"/>
          </p:cNvSpPr>
          <p:nvPr/>
        </p:nvSpPr>
        <p:spPr bwMode="auto">
          <a:xfrm>
            <a:off x="1791376" y="4090997"/>
            <a:ext cx="1029708" cy="246057"/>
          </a:xfrm>
          <a:prstGeom prst="rect">
            <a:avLst/>
          </a:prstGeom>
          <a:noFill/>
          <a:ln w="3175" cap="flat" cmpd="sng">
            <a:noFill/>
            <a:bevel/>
            <a:headEnd/>
            <a:tailEnd/>
          </a:ln>
          <a:effectLst/>
        </p:spPr>
        <p:txBody>
          <a:bodyPr lIns="60872" tIns="30435" rIns="60872" bIns="30435" anchor="ctr"/>
          <a:lstStyle>
            <a:defPPr>
              <a:defRPr lang="zh-CN"/>
            </a:defPPr>
            <a:lvl1pPr algn="ctr">
              <a:defRPr sz="2000" b="1">
                <a:solidFill>
                  <a:srgbClr val="F8F8F8"/>
                </a:solidFill>
                <a:ea typeface="微软雅黑" pitchFamily="34" charset="-122"/>
              </a:defRPr>
            </a:lvl1pPr>
          </a:lstStyle>
          <a:p>
            <a:pPr algn="l" defTabSz="672067"/>
            <a:r>
              <a:rPr lang="zh-CN" altLang="en-US" sz="1176" dirty="0">
                <a:solidFill>
                  <a:schemeClr val="tx1">
                    <a:lumMod val="75000"/>
                    <a:lumOff val="25000"/>
                  </a:schemeClr>
                </a:solidFill>
                <a:latin typeface="Calibri"/>
              </a:rPr>
              <a:t>旋转、翻转</a:t>
            </a:r>
          </a:p>
        </p:txBody>
      </p:sp>
      <p:sp>
        <p:nvSpPr>
          <p:cNvPr id="8" name="任意多边形 31">
            <a:extLst>
              <a:ext uri="{FF2B5EF4-FFF2-40B4-BE49-F238E27FC236}">
                <a16:creationId xmlns:a16="http://schemas.microsoft.com/office/drawing/2014/main" id="{A2CCE8F6-4E34-480F-A55F-1C73A3246534}"/>
              </a:ext>
            </a:extLst>
          </p:cNvPr>
          <p:cNvSpPr/>
          <p:nvPr/>
        </p:nvSpPr>
        <p:spPr bwMode="auto">
          <a:xfrm>
            <a:off x="684160" y="1349114"/>
            <a:ext cx="838529" cy="1180580"/>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ln>
            <a:solidFill>
              <a:schemeClr val="tx1">
                <a:lumMod val="65000"/>
                <a:lumOff val="35000"/>
              </a:schemeClr>
            </a:solidFill>
            <a:headEnd type="oval"/>
            <a:tailEnd type="oval"/>
          </a:ln>
          <a:effectLst/>
        </p:spPr>
        <p:style>
          <a:lnRef idx="1">
            <a:schemeClr val="dk1"/>
          </a:lnRef>
          <a:fillRef idx="0">
            <a:schemeClr val="dk1"/>
          </a:fillRef>
          <a:effectRef idx="0">
            <a:schemeClr val="dk1"/>
          </a:effectRef>
          <a:fontRef idx="minor">
            <a:schemeClr val="tx1"/>
          </a:fontRef>
        </p:style>
        <p:txBody>
          <a:bodyPr lIns="60872" tIns="30435" rIns="60872" bIns="30435" anchor="ctr">
            <a:sp3d/>
          </a:bodyPr>
          <a:lstStyle/>
          <a:p>
            <a:pPr algn="ctr" defTabSz="672067" eaLnBrk="0" fontAlgn="ctr" hangingPunct="0">
              <a:buClr>
                <a:srgbClr val="FF0000"/>
              </a:buClr>
              <a:buSzPct val="70000"/>
              <a:defRPr/>
            </a:pPr>
            <a:endParaRPr lang="zh-CN" altLang="en-US" sz="1078" b="1" dirty="0">
              <a:solidFill>
                <a:prstClr val="white"/>
              </a:solidFill>
              <a:latin typeface="微软雅黑" pitchFamily="34" charset="-122"/>
              <a:ea typeface="微软雅黑" pitchFamily="34" charset="-122"/>
            </a:endParaRPr>
          </a:p>
        </p:txBody>
      </p:sp>
      <p:sp>
        <p:nvSpPr>
          <p:cNvPr id="9" name="任意多边形 32">
            <a:extLst>
              <a:ext uri="{FF2B5EF4-FFF2-40B4-BE49-F238E27FC236}">
                <a16:creationId xmlns:a16="http://schemas.microsoft.com/office/drawing/2014/main" id="{315CD295-DDE2-416F-857F-BFA3C1C5723B}"/>
              </a:ext>
            </a:extLst>
          </p:cNvPr>
          <p:cNvSpPr/>
          <p:nvPr/>
        </p:nvSpPr>
        <p:spPr bwMode="auto">
          <a:xfrm flipV="1">
            <a:off x="730701" y="2963885"/>
            <a:ext cx="838529" cy="1202716"/>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ln>
            <a:solidFill>
              <a:schemeClr val="tx1">
                <a:lumMod val="65000"/>
                <a:lumOff val="35000"/>
              </a:schemeClr>
            </a:solidFill>
            <a:headEnd type="oval"/>
            <a:tailEnd type="oval"/>
          </a:ln>
          <a:effectLst/>
        </p:spPr>
        <p:style>
          <a:lnRef idx="1">
            <a:schemeClr val="dk1"/>
          </a:lnRef>
          <a:fillRef idx="0">
            <a:schemeClr val="dk1"/>
          </a:fillRef>
          <a:effectRef idx="0">
            <a:schemeClr val="dk1"/>
          </a:effectRef>
          <a:fontRef idx="minor">
            <a:schemeClr val="tx1"/>
          </a:fontRef>
        </p:style>
        <p:txBody>
          <a:bodyPr lIns="60872" tIns="30435" rIns="60872" bIns="30435" anchor="ctr">
            <a:sp3d/>
          </a:bodyPr>
          <a:lstStyle/>
          <a:p>
            <a:pPr algn="ctr" defTabSz="672067" eaLnBrk="0" fontAlgn="ctr" hangingPunct="0">
              <a:buClr>
                <a:srgbClr val="FF0000"/>
              </a:buClr>
              <a:buSzPct val="70000"/>
              <a:defRPr/>
            </a:pPr>
            <a:endParaRPr lang="zh-CN" altLang="en-US" sz="1078" b="1" dirty="0">
              <a:solidFill>
                <a:prstClr val="white"/>
              </a:solidFill>
              <a:latin typeface="微软雅黑" pitchFamily="34" charset="-122"/>
              <a:ea typeface="微软雅黑" pitchFamily="34" charset="-122"/>
            </a:endParaRPr>
          </a:p>
        </p:txBody>
      </p:sp>
      <p:cxnSp>
        <p:nvCxnSpPr>
          <p:cNvPr id="10" name="直接连接符 9">
            <a:extLst>
              <a:ext uri="{FF2B5EF4-FFF2-40B4-BE49-F238E27FC236}">
                <a16:creationId xmlns:a16="http://schemas.microsoft.com/office/drawing/2014/main" id="{4B9344CF-1A3E-448D-AA14-DA12C95CFCF4}"/>
              </a:ext>
            </a:extLst>
          </p:cNvPr>
          <p:cNvCxnSpPr/>
          <p:nvPr/>
        </p:nvCxnSpPr>
        <p:spPr bwMode="auto">
          <a:xfrm>
            <a:off x="907976" y="2794226"/>
            <a:ext cx="838529" cy="2"/>
          </a:xfrm>
          <a:prstGeom prst="line">
            <a:avLst/>
          </a:prstGeom>
          <a:ln>
            <a:solidFill>
              <a:schemeClr val="tx1">
                <a:lumMod val="65000"/>
                <a:lumOff val="35000"/>
              </a:schemeClr>
            </a:solidFill>
            <a:headEnd type="oval"/>
            <a:tailEnd type="oval"/>
          </a:ln>
          <a:effectLst/>
        </p:spPr>
        <p:style>
          <a:lnRef idx="1">
            <a:schemeClr val="dk1"/>
          </a:lnRef>
          <a:fillRef idx="0">
            <a:schemeClr val="dk1"/>
          </a:fillRef>
          <a:effectRef idx="0">
            <a:schemeClr val="dk1"/>
          </a:effectRef>
          <a:fontRef idx="minor">
            <a:schemeClr val="tx1"/>
          </a:fontRef>
        </p:style>
      </p:cxnSp>
      <p:sp>
        <p:nvSpPr>
          <p:cNvPr id="11" name="椭圆 10">
            <a:extLst>
              <a:ext uri="{FF2B5EF4-FFF2-40B4-BE49-F238E27FC236}">
                <a16:creationId xmlns:a16="http://schemas.microsoft.com/office/drawing/2014/main" id="{1175C59D-0D76-4F70-8E1A-CEB2682DB262}"/>
              </a:ext>
            </a:extLst>
          </p:cNvPr>
          <p:cNvSpPr>
            <a:spLocks noChangeArrowheads="1"/>
          </p:cNvSpPr>
          <p:nvPr/>
        </p:nvSpPr>
        <p:spPr bwMode="auto">
          <a:xfrm>
            <a:off x="142639" y="2332577"/>
            <a:ext cx="924087" cy="923302"/>
          </a:xfrm>
          <a:prstGeom prst="ellipse">
            <a:avLst/>
          </a:prstGeom>
          <a:solidFill>
            <a:srgbClr val="19B49B"/>
          </a:solidFill>
          <a:ln w="76200" cap="flat" cmpd="sng">
            <a:solidFill>
              <a:srgbClr val="FFFFFF"/>
            </a:solidFill>
            <a:bevel/>
            <a:headEnd/>
            <a:tailEnd/>
          </a:ln>
          <a:effectLst/>
        </p:spPr>
        <p:txBody>
          <a:bodyPr lIns="60872" tIns="30435" rIns="60872" bIns="30435" anchor="ctr"/>
          <a:lstStyle/>
          <a:p>
            <a:pPr algn="ctr" defTabSz="672067"/>
            <a:r>
              <a:rPr lang="zh-CN" altLang="en-US" sz="1372" b="1" dirty="0">
                <a:solidFill>
                  <a:srgbClr val="F8F8F8"/>
                </a:solidFill>
                <a:latin typeface="Calibri"/>
                <a:ea typeface="微软雅黑" pitchFamily="34" charset="-122"/>
              </a:rPr>
              <a:t>图像几何变换</a:t>
            </a:r>
            <a:endParaRPr lang="en-US" altLang="zh-CN" sz="1372" b="1" dirty="0">
              <a:solidFill>
                <a:srgbClr val="F8F8F8"/>
              </a:solidFill>
              <a:latin typeface="Calibri"/>
              <a:ea typeface="微软雅黑" pitchFamily="34" charset="-122"/>
            </a:endParaRPr>
          </a:p>
        </p:txBody>
      </p:sp>
      <p:sp>
        <p:nvSpPr>
          <p:cNvPr id="18" name="圆角矩形 41">
            <a:extLst>
              <a:ext uri="{FF2B5EF4-FFF2-40B4-BE49-F238E27FC236}">
                <a16:creationId xmlns:a16="http://schemas.microsoft.com/office/drawing/2014/main" id="{9104F482-9C8E-4AD1-B8C5-679DB25FCCF6}"/>
              </a:ext>
            </a:extLst>
          </p:cNvPr>
          <p:cNvSpPr/>
          <p:nvPr/>
        </p:nvSpPr>
        <p:spPr bwMode="auto">
          <a:xfrm>
            <a:off x="3038495" y="2468173"/>
            <a:ext cx="1819255" cy="612690"/>
          </a:xfrm>
          <a:prstGeom prst="roundRect">
            <a:avLst>
              <a:gd name="adj" fmla="val 9992"/>
            </a:avLst>
          </a:prstGeom>
          <a:solidFill>
            <a:schemeClr val="bg1">
              <a:lumMod val="95000"/>
            </a:schemeClr>
          </a:solidFill>
          <a:ln w="3175" cap="flat" cmpd="sng">
            <a:solidFill>
              <a:schemeClr val="bg1">
                <a:lumMod val="50000"/>
              </a:schemeClr>
            </a:solidFill>
            <a:bevel/>
            <a:headEnd/>
            <a:tailEnd/>
          </a:ln>
        </p:spPr>
        <p:txBody>
          <a:bodyPr lIns="60872" tIns="30435" rIns="60872" bIns="30435" anchor="ctr"/>
          <a:lstStyle/>
          <a:p>
            <a:pPr marL="672067" lvl="2" defTabSz="672067"/>
            <a:endParaRPr lang="zh-CN" altLang="en-US" sz="980" dirty="0">
              <a:solidFill>
                <a:srgbClr val="0070C0">
                  <a:lumMod val="75000"/>
                </a:srgbClr>
              </a:solidFill>
              <a:latin typeface="Calibri"/>
              <a:ea typeface="宋体" panose="02010600030101010101" pitchFamily="2" charset="-122"/>
            </a:endParaRPr>
          </a:p>
        </p:txBody>
      </p:sp>
      <p:sp>
        <p:nvSpPr>
          <p:cNvPr id="19" name="圆角矩形 42">
            <a:extLst>
              <a:ext uri="{FF2B5EF4-FFF2-40B4-BE49-F238E27FC236}">
                <a16:creationId xmlns:a16="http://schemas.microsoft.com/office/drawing/2014/main" id="{6BBC09C8-7B1F-4CC7-ADBB-508AEC94A977}"/>
              </a:ext>
            </a:extLst>
          </p:cNvPr>
          <p:cNvSpPr/>
          <p:nvPr/>
        </p:nvSpPr>
        <p:spPr bwMode="auto">
          <a:xfrm>
            <a:off x="2939730" y="3988224"/>
            <a:ext cx="1762104" cy="618601"/>
          </a:xfrm>
          <a:prstGeom prst="roundRect">
            <a:avLst>
              <a:gd name="adj" fmla="val 9992"/>
            </a:avLst>
          </a:prstGeom>
          <a:solidFill>
            <a:schemeClr val="bg1">
              <a:lumMod val="95000"/>
            </a:schemeClr>
          </a:solidFill>
          <a:ln w="3175" cap="flat" cmpd="sng">
            <a:solidFill>
              <a:schemeClr val="bg1">
                <a:lumMod val="50000"/>
              </a:schemeClr>
            </a:solidFill>
            <a:bevel/>
            <a:headEnd/>
            <a:tailEnd/>
          </a:ln>
        </p:spPr>
        <p:txBody>
          <a:bodyPr lIns="60872" tIns="30435" rIns="60872" bIns="30435" anchor="ctr"/>
          <a:lstStyle/>
          <a:p>
            <a:pPr marL="672067" lvl="2" defTabSz="672067"/>
            <a:endParaRPr lang="zh-CN" altLang="en-US" sz="980" dirty="0">
              <a:solidFill>
                <a:srgbClr val="0070C0">
                  <a:lumMod val="75000"/>
                </a:srgbClr>
              </a:solidFill>
              <a:latin typeface="Arial" pitchFamily="34" charset="0"/>
              <a:ea typeface="宋体" pitchFamily="2" charset="-122"/>
            </a:endParaRPr>
          </a:p>
        </p:txBody>
      </p:sp>
      <p:sp>
        <p:nvSpPr>
          <p:cNvPr id="20" name="圆角矩形 43">
            <a:extLst>
              <a:ext uri="{FF2B5EF4-FFF2-40B4-BE49-F238E27FC236}">
                <a16:creationId xmlns:a16="http://schemas.microsoft.com/office/drawing/2014/main" id="{91DD12A4-46E2-4792-956A-7D5810A5ABD9}"/>
              </a:ext>
            </a:extLst>
          </p:cNvPr>
          <p:cNvSpPr/>
          <p:nvPr/>
        </p:nvSpPr>
        <p:spPr bwMode="auto">
          <a:xfrm>
            <a:off x="2939730" y="730045"/>
            <a:ext cx="1512073" cy="778668"/>
          </a:xfrm>
          <a:prstGeom prst="roundRect">
            <a:avLst>
              <a:gd name="adj" fmla="val 9992"/>
            </a:avLst>
          </a:prstGeom>
          <a:solidFill>
            <a:schemeClr val="bg1">
              <a:lumMod val="95000"/>
            </a:schemeClr>
          </a:solidFill>
          <a:ln w="3175" cap="flat" cmpd="sng">
            <a:solidFill>
              <a:schemeClr val="bg1">
                <a:lumMod val="50000"/>
              </a:schemeClr>
            </a:solidFill>
            <a:bevel/>
            <a:headEnd/>
            <a:tailEnd/>
          </a:ln>
        </p:spPr>
        <p:txBody>
          <a:bodyPr lIns="60872" tIns="30435" rIns="60872" bIns="30435" anchor="ctr"/>
          <a:lstStyle/>
          <a:p>
            <a:pPr marL="672067" lvl="2" defTabSz="672067"/>
            <a:endParaRPr lang="zh-CN" altLang="en-US" sz="980" dirty="0">
              <a:solidFill>
                <a:srgbClr val="0070C0">
                  <a:lumMod val="75000"/>
                </a:srgbClr>
              </a:solidFill>
              <a:latin typeface="Arial" pitchFamily="34" charset="0"/>
              <a:ea typeface="宋体" pitchFamily="2" charset="-122"/>
            </a:endParaRPr>
          </a:p>
        </p:txBody>
      </p:sp>
      <p:sp>
        <p:nvSpPr>
          <p:cNvPr id="21" name="TextBox 32">
            <a:extLst>
              <a:ext uri="{FF2B5EF4-FFF2-40B4-BE49-F238E27FC236}">
                <a16:creationId xmlns:a16="http://schemas.microsoft.com/office/drawing/2014/main" id="{5CE7265A-E337-46C7-A704-73D30C3B80A9}"/>
              </a:ext>
            </a:extLst>
          </p:cNvPr>
          <p:cNvSpPr txBox="1">
            <a:spLocks noChangeArrowheads="1"/>
          </p:cNvSpPr>
          <p:nvPr/>
        </p:nvSpPr>
        <p:spPr bwMode="auto">
          <a:xfrm>
            <a:off x="2948949" y="4189979"/>
            <a:ext cx="1752885" cy="215093"/>
          </a:xfrm>
          <a:prstGeom prst="rect">
            <a:avLst/>
          </a:prstGeom>
          <a:noFill/>
          <a:ln w="3175" cap="flat" cmpd="sng">
            <a:noFill/>
            <a:bevel/>
            <a:headEnd/>
            <a:tailEnd/>
          </a:ln>
        </p:spPr>
        <p:txBody>
          <a:bodyPr lIns="60872" tIns="30435" rIns="60872" bIns="30435" anchor="ctr"/>
          <a:lstStyle>
            <a:defPPr>
              <a:defRPr lang="zh-CN"/>
            </a:defPPr>
            <a:lvl1pPr algn="ctr">
              <a:defRPr>
                <a:solidFill>
                  <a:srgbClr val="FFFFFF"/>
                </a:solidFill>
                <a:ea typeface="微软雅黑" pitchFamily="34" charset="-122"/>
              </a:defRPr>
            </a:lvl1pPr>
          </a:lstStyle>
          <a:p>
            <a:pPr algn="l" defTabSz="672067"/>
            <a:r>
              <a:rPr lang="zh-CN" altLang="en-US" sz="1100" dirty="0">
                <a:solidFill>
                  <a:schemeClr val="tx1"/>
                </a:solidFill>
                <a:latin typeface="微软雅黑" pitchFamily="34" charset="-122"/>
              </a:rPr>
              <a:t>通过自己设置的角度对图片进行旋转。翻转包括了垂直翻转及水平翻转。</a:t>
            </a:r>
            <a:endParaRPr lang="zh-CN" altLang="en-US" sz="1100" dirty="0">
              <a:solidFill>
                <a:schemeClr val="tx1"/>
              </a:solidFill>
            </a:endParaRPr>
          </a:p>
        </p:txBody>
      </p:sp>
      <p:sp>
        <p:nvSpPr>
          <p:cNvPr id="22" name="TextBox 32">
            <a:extLst>
              <a:ext uri="{FF2B5EF4-FFF2-40B4-BE49-F238E27FC236}">
                <a16:creationId xmlns:a16="http://schemas.microsoft.com/office/drawing/2014/main" id="{07BB88B3-5E43-406F-8C28-6B49A0CB403E}"/>
              </a:ext>
            </a:extLst>
          </p:cNvPr>
          <p:cNvSpPr txBox="1">
            <a:spLocks noChangeArrowheads="1"/>
          </p:cNvSpPr>
          <p:nvPr/>
        </p:nvSpPr>
        <p:spPr bwMode="auto">
          <a:xfrm>
            <a:off x="3097688" y="2643818"/>
            <a:ext cx="1852580" cy="278065"/>
          </a:xfrm>
          <a:prstGeom prst="rect">
            <a:avLst/>
          </a:prstGeom>
          <a:noFill/>
          <a:ln w="3175" cap="flat" cmpd="sng">
            <a:noFill/>
            <a:bevel/>
            <a:headEnd/>
            <a:tailEnd/>
          </a:ln>
        </p:spPr>
        <p:txBody>
          <a:bodyPr lIns="60872" tIns="30435" rIns="60872" bIns="30435" anchor="ctr"/>
          <a:lstStyle>
            <a:defPPr>
              <a:defRPr lang="zh-CN"/>
            </a:defPPr>
            <a:lvl1pPr algn="ctr">
              <a:defRPr>
                <a:solidFill>
                  <a:srgbClr val="FFFFFF"/>
                </a:solidFill>
                <a:ea typeface="微软雅黑" pitchFamily="34" charset="-122"/>
              </a:defRPr>
            </a:lvl1pPr>
          </a:lstStyle>
          <a:p>
            <a:pPr algn="l" defTabSz="672067"/>
            <a:r>
              <a:rPr lang="zh-CN" altLang="en-US" sz="1200" dirty="0">
                <a:solidFill>
                  <a:schemeClr val="tx1"/>
                </a:solidFill>
                <a:latin typeface="微软雅黑" pitchFamily="34" charset="-122"/>
              </a:rPr>
              <a:t>从文件中读入图片，输入缩放倍数，即可进行图像缩放处理</a:t>
            </a:r>
            <a:endParaRPr lang="zh-CN" altLang="en-US" sz="1176" dirty="0">
              <a:solidFill>
                <a:schemeClr val="tx1"/>
              </a:solidFill>
              <a:latin typeface="Calibri"/>
            </a:endParaRPr>
          </a:p>
        </p:txBody>
      </p:sp>
      <p:sp>
        <p:nvSpPr>
          <p:cNvPr id="23" name="TextBox 32">
            <a:extLst>
              <a:ext uri="{FF2B5EF4-FFF2-40B4-BE49-F238E27FC236}">
                <a16:creationId xmlns:a16="http://schemas.microsoft.com/office/drawing/2014/main" id="{A7D05B69-819A-41B4-846B-5EC4E090DF4A}"/>
              </a:ext>
            </a:extLst>
          </p:cNvPr>
          <p:cNvSpPr txBox="1">
            <a:spLocks noChangeArrowheads="1"/>
          </p:cNvSpPr>
          <p:nvPr/>
        </p:nvSpPr>
        <p:spPr bwMode="auto">
          <a:xfrm>
            <a:off x="3029402" y="1061366"/>
            <a:ext cx="1396078" cy="164719"/>
          </a:xfrm>
          <a:prstGeom prst="rect">
            <a:avLst/>
          </a:prstGeom>
          <a:noFill/>
          <a:ln w="3175" cap="flat" cmpd="sng">
            <a:noFill/>
            <a:bevel/>
            <a:headEnd/>
            <a:tailEnd/>
          </a:ln>
        </p:spPr>
        <p:txBody>
          <a:bodyPr lIns="60872" tIns="30435" rIns="60872" bIns="30435" anchor="ctr"/>
          <a:lstStyle>
            <a:defPPr>
              <a:defRPr lang="zh-CN"/>
            </a:defPPr>
            <a:lvl1pPr algn="ctr">
              <a:defRPr>
                <a:solidFill>
                  <a:srgbClr val="FFFFFF"/>
                </a:solidFill>
                <a:ea typeface="微软雅黑" pitchFamily="34" charset="-122"/>
              </a:defRPr>
            </a:lvl1pPr>
          </a:lstStyle>
          <a:p>
            <a:pPr algn="l" defTabSz="672067"/>
            <a:r>
              <a:rPr lang="zh-CN" altLang="en-US" sz="1200" dirty="0">
                <a:solidFill>
                  <a:schemeClr val="tx1"/>
                </a:solidFill>
                <a:latin typeface="微软雅黑" pitchFamily="34" charset="-122"/>
              </a:rPr>
              <a:t>从文件中读入的图片，通过自己设置的</a:t>
            </a:r>
            <a:r>
              <a:rPr lang="en-US" altLang="zh-CN" sz="1200" dirty="0">
                <a:solidFill>
                  <a:schemeClr val="tx1"/>
                </a:solidFill>
                <a:latin typeface="微软雅黑" pitchFamily="34" charset="-122"/>
              </a:rPr>
              <a:t>x</a:t>
            </a:r>
            <a:r>
              <a:rPr lang="zh-CN" altLang="en-US" sz="1200" dirty="0">
                <a:solidFill>
                  <a:schemeClr val="tx1"/>
                </a:solidFill>
                <a:latin typeface="微软雅黑" pitchFamily="34" charset="-122"/>
              </a:rPr>
              <a:t>、</a:t>
            </a:r>
            <a:r>
              <a:rPr lang="en-US" altLang="zh-CN" sz="1200" dirty="0">
                <a:solidFill>
                  <a:schemeClr val="tx1"/>
                </a:solidFill>
                <a:latin typeface="微软雅黑" pitchFamily="34" charset="-122"/>
              </a:rPr>
              <a:t>y</a:t>
            </a:r>
            <a:r>
              <a:rPr lang="zh-CN" altLang="en-US" sz="1200" dirty="0">
                <a:solidFill>
                  <a:schemeClr val="tx1"/>
                </a:solidFill>
                <a:latin typeface="微软雅黑" pitchFamily="34" charset="-122"/>
              </a:rPr>
              <a:t>的对应平移量进行平移</a:t>
            </a:r>
            <a:endParaRPr lang="zh-CN" altLang="en-US" sz="1176" dirty="0">
              <a:solidFill>
                <a:schemeClr val="tx1"/>
              </a:solidFill>
              <a:latin typeface="Calibri"/>
            </a:endParaRPr>
          </a:p>
        </p:txBody>
      </p:sp>
      <p:sp>
        <p:nvSpPr>
          <p:cNvPr id="24" name="TextBox 20">
            <a:extLst>
              <a:ext uri="{FF2B5EF4-FFF2-40B4-BE49-F238E27FC236}">
                <a16:creationId xmlns:a16="http://schemas.microsoft.com/office/drawing/2014/main" id="{EB26C217-C54D-4DC3-A97E-9838E751E17B}"/>
              </a:ext>
            </a:extLst>
          </p:cNvPr>
          <p:cNvSpPr txBox="1"/>
          <p:nvPr/>
        </p:nvSpPr>
        <p:spPr>
          <a:xfrm>
            <a:off x="907976" y="292746"/>
            <a:ext cx="2067957" cy="461665"/>
          </a:xfrm>
          <a:prstGeom prst="rect">
            <a:avLst/>
          </a:prstGeom>
          <a:noFill/>
        </p:spPr>
        <p:txBody>
          <a:bodyPr wrap="square" rtlCol="0">
            <a:spAutoFit/>
          </a:bodyPr>
          <a:lstStyle/>
          <a:p>
            <a:r>
              <a:rPr lang="zh-CN" altLang="en-US" sz="2400" b="1" dirty="0">
                <a:latin typeface="Agency FB" panose="020B0503020202020204" pitchFamily="34" charset="0"/>
              </a:rPr>
              <a:t>系统功能演示</a:t>
            </a:r>
          </a:p>
        </p:txBody>
      </p:sp>
      <p:sp>
        <p:nvSpPr>
          <p:cNvPr id="25" name="矩形 24">
            <a:extLst>
              <a:ext uri="{FF2B5EF4-FFF2-40B4-BE49-F238E27FC236}">
                <a16:creationId xmlns:a16="http://schemas.microsoft.com/office/drawing/2014/main" id="{EF22F17D-0B23-4A3D-9971-1750C562C8F4}"/>
              </a:ext>
            </a:extLst>
          </p:cNvPr>
          <p:cNvSpPr/>
          <p:nvPr/>
        </p:nvSpPr>
        <p:spPr>
          <a:xfrm>
            <a:off x="398206" y="317090"/>
            <a:ext cx="412955" cy="412955"/>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gency FB" panose="020B0503020202020204" pitchFamily="34" charset="0"/>
              </a:rPr>
              <a:t>05</a:t>
            </a:r>
            <a:endParaRPr lang="zh-CN" altLang="en-US" sz="2000" dirty="0">
              <a:latin typeface="Agency FB" panose="020B0503020202020204" pitchFamily="34" charset="0"/>
            </a:endParaRPr>
          </a:p>
        </p:txBody>
      </p:sp>
      <p:cxnSp>
        <p:nvCxnSpPr>
          <p:cNvPr id="26" name="直接连接符 25">
            <a:extLst>
              <a:ext uri="{FF2B5EF4-FFF2-40B4-BE49-F238E27FC236}">
                <a16:creationId xmlns:a16="http://schemas.microsoft.com/office/drawing/2014/main" id="{5F6E725B-058A-450E-9CDB-29177FDA2F3B}"/>
              </a:ext>
            </a:extLst>
          </p:cNvPr>
          <p:cNvCxnSpPr>
            <a:cxnSpLocks/>
          </p:cNvCxnSpPr>
          <p:nvPr/>
        </p:nvCxnSpPr>
        <p:spPr>
          <a:xfrm>
            <a:off x="1489402" y="744794"/>
            <a:ext cx="7256207" cy="0"/>
          </a:xfrm>
          <a:prstGeom prst="line">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31" name="任意多边形: 形状 30">
            <a:extLst>
              <a:ext uri="{FF2B5EF4-FFF2-40B4-BE49-F238E27FC236}">
                <a16:creationId xmlns:a16="http://schemas.microsoft.com/office/drawing/2014/main" id="{58F6DB5F-146E-42A8-9425-CB1AAE910E82}"/>
              </a:ext>
            </a:extLst>
          </p:cNvPr>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9F80A1AC-6D9E-489C-AC1C-EA7D9E6821F7}"/>
              </a:ext>
            </a:extLst>
          </p:cNvPr>
          <p:cNvPicPr>
            <a:picLocks noChangeAspect="1"/>
          </p:cNvPicPr>
          <p:nvPr/>
        </p:nvPicPr>
        <p:blipFill>
          <a:blip r:embed="rId3"/>
          <a:stretch>
            <a:fillRect/>
          </a:stretch>
        </p:blipFill>
        <p:spPr>
          <a:xfrm>
            <a:off x="5802219" y="3793166"/>
            <a:ext cx="1526507" cy="1087776"/>
          </a:xfrm>
          <a:prstGeom prst="rect">
            <a:avLst/>
          </a:prstGeom>
        </p:spPr>
      </p:pic>
      <p:pic>
        <p:nvPicPr>
          <p:cNvPr id="15" name="图片 14">
            <a:extLst>
              <a:ext uri="{FF2B5EF4-FFF2-40B4-BE49-F238E27FC236}">
                <a16:creationId xmlns:a16="http://schemas.microsoft.com/office/drawing/2014/main" id="{74AC1F9B-093B-47F9-9ED2-7DE324F23848}"/>
              </a:ext>
            </a:extLst>
          </p:cNvPr>
          <p:cNvPicPr>
            <a:picLocks noChangeAspect="1"/>
          </p:cNvPicPr>
          <p:nvPr/>
        </p:nvPicPr>
        <p:blipFill>
          <a:blip r:embed="rId4"/>
          <a:stretch>
            <a:fillRect/>
          </a:stretch>
        </p:blipFill>
        <p:spPr>
          <a:xfrm>
            <a:off x="5790666" y="801158"/>
            <a:ext cx="1537924" cy="1095911"/>
          </a:xfrm>
          <a:prstGeom prst="rect">
            <a:avLst/>
          </a:prstGeom>
        </p:spPr>
      </p:pic>
      <p:pic>
        <p:nvPicPr>
          <p:cNvPr id="16" name="图片 15">
            <a:extLst>
              <a:ext uri="{FF2B5EF4-FFF2-40B4-BE49-F238E27FC236}">
                <a16:creationId xmlns:a16="http://schemas.microsoft.com/office/drawing/2014/main" id="{571BD7D7-4D63-4C82-99BA-CD23E2385A97}"/>
              </a:ext>
            </a:extLst>
          </p:cNvPr>
          <p:cNvPicPr>
            <a:picLocks noChangeAspect="1"/>
          </p:cNvPicPr>
          <p:nvPr/>
        </p:nvPicPr>
        <p:blipFill>
          <a:blip r:embed="rId5"/>
          <a:stretch>
            <a:fillRect/>
          </a:stretch>
        </p:blipFill>
        <p:spPr>
          <a:xfrm>
            <a:off x="5779249" y="2244919"/>
            <a:ext cx="1526507" cy="1087775"/>
          </a:xfrm>
          <a:prstGeom prst="rect">
            <a:avLst/>
          </a:prstGeom>
        </p:spPr>
      </p:pic>
    </p:spTree>
    <p:extLst>
      <p:ext uri="{BB962C8B-B14F-4D97-AF65-F5344CB8AC3E}">
        <p14:creationId xmlns:p14="http://schemas.microsoft.com/office/powerpoint/2010/main" val="2643868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
                                        <p:tgtEl>
                                          <p:spTgt spid="31"/>
                                        </p:tgtEl>
                                      </p:cBhvr>
                                    </p:animEffect>
                                  </p:childTnLst>
                                </p:cTn>
                              </p:par>
                            </p:childTnLst>
                          </p:cTn>
                        </p:par>
                        <p:par>
                          <p:cTn id="8" fill="hold">
                            <p:stCondLst>
                              <p:cond delay="1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300"/>
                                        <p:tgtEl>
                                          <p:spTgt spid="26"/>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400" fill="hold"/>
                                        <p:tgtEl>
                                          <p:spTgt spid="25"/>
                                        </p:tgtEl>
                                        <p:attrNameLst>
                                          <p:attrName>ppt_x</p:attrName>
                                        </p:attrNameLst>
                                      </p:cBhvr>
                                      <p:tavLst>
                                        <p:tav tm="0">
                                          <p:val>
                                            <p:strVal val="0-#ppt_w/2"/>
                                          </p:val>
                                        </p:tav>
                                        <p:tav tm="100000">
                                          <p:val>
                                            <p:strVal val="#ppt_x"/>
                                          </p:val>
                                        </p:tav>
                                      </p:tavLst>
                                    </p:anim>
                                    <p:anim calcmode="lin" valueType="num">
                                      <p:cBhvr additive="base">
                                        <p:cTn id="15" dur="400" fill="hold"/>
                                        <p:tgtEl>
                                          <p:spTgt spid="25"/>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iterate type="wd">
                                    <p:tmPct val="10000"/>
                                  </p:iterate>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400" fill="hold"/>
                                        <p:tgtEl>
                                          <p:spTgt spid="24"/>
                                        </p:tgtEl>
                                        <p:attrNameLst>
                                          <p:attrName>ppt_x</p:attrName>
                                        </p:attrNameLst>
                                      </p:cBhvr>
                                      <p:tavLst>
                                        <p:tav tm="0">
                                          <p:val>
                                            <p:strVal val="0-#ppt_w/2"/>
                                          </p:val>
                                        </p:tav>
                                        <p:tav tm="100000">
                                          <p:val>
                                            <p:strVal val="#ppt_x"/>
                                          </p:val>
                                        </p:tav>
                                      </p:tavLst>
                                    </p:anim>
                                    <p:anim calcmode="lin" valueType="num">
                                      <p:cBhvr additive="base">
                                        <p:cTn id="20" dur="400" fill="hold"/>
                                        <p:tgtEl>
                                          <p:spTgt spid="24"/>
                                        </p:tgtEl>
                                        <p:attrNameLst>
                                          <p:attrName>ppt_y</p:attrName>
                                        </p:attrNameLst>
                                      </p:cBhvr>
                                      <p:tavLst>
                                        <p:tav tm="0">
                                          <p:val>
                                            <p:strVal val="#ppt_y"/>
                                          </p:val>
                                        </p:tav>
                                        <p:tav tm="100000">
                                          <p:val>
                                            <p:strVal val="#ppt_y"/>
                                          </p:val>
                                        </p:tav>
                                      </p:tavLst>
                                    </p:anim>
                                  </p:childTnLst>
                                </p:cTn>
                              </p:par>
                            </p:childTnLst>
                          </p:cTn>
                        </p:par>
                        <p:par>
                          <p:cTn id="21" fill="hold">
                            <p:stCondLst>
                              <p:cond delay="940"/>
                            </p:stCondLst>
                            <p:childTnLst>
                              <p:par>
                                <p:cTn id="22" presetID="21" presetClass="entr" presetSubtype="1"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heel(1)">
                                      <p:cBhvr>
                                        <p:cTn id="24" dur="500"/>
                                        <p:tgtEl>
                                          <p:spTgt spid="11"/>
                                        </p:tgtEl>
                                      </p:cBhvr>
                                    </p:animEffect>
                                  </p:childTnLst>
                                </p:cTn>
                              </p:par>
                            </p:childTnLst>
                          </p:cTn>
                        </p:par>
                        <p:par>
                          <p:cTn id="25" fill="hold">
                            <p:stCondLst>
                              <p:cond delay="1440"/>
                            </p:stCondLst>
                            <p:childTnLst>
                              <p:par>
                                <p:cTn id="26" presetID="22" presetClass="entr" presetSubtype="4"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par>
                          <p:cTn id="29" fill="hold">
                            <p:stCondLst>
                              <p:cond delay="1940"/>
                            </p:stCondLst>
                            <p:childTnLst>
                              <p:par>
                                <p:cTn id="30" presetID="31" presetClass="entr" presetSubtype="0"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300" fill="hold"/>
                                        <p:tgtEl>
                                          <p:spTgt spid="2"/>
                                        </p:tgtEl>
                                        <p:attrNameLst>
                                          <p:attrName>ppt_w</p:attrName>
                                        </p:attrNameLst>
                                      </p:cBhvr>
                                      <p:tavLst>
                                        <p:tav tm="0">
                                          <p:val>
                                            <p:fltVal val="0"/>
                                          </p:val>
                                        </p:tav>
                                        <p:tav tm="100000">
                                          <p:val>
                                            <p:strVal val="#ppt_w"/>
                                          </p:val>
                                        </p:tav>
                                      </p:tavLst>
                                    </p:anim>
                                    <p:anim calcmode="lin" valueType="num">
                                      <p:cBhvr>
                                        <p:cTn id="33" dur="300" fill="hold"/>
                                        <p:tgtEl>
                                          <p:spTgt spid="2"/>
                                        </p:tgtEl>
                                        <p:attrNameLst>
                                          <p:attrName>ppt_h</p:attrName>
                                        </p:attrNameLst>
                                      </p:cBhvr>
                                      <p:tavLst>
                                        <p:tav tm="0">
                                          <p:val>
                                            <p:fltVal val="0"/>
                                          </p:val>
                                        </p:tav>
                                        <p:tav tm="100000">
                                          <p:val>
                                            <p:strVal val="#ppt_h"/>
                                          </p:val>
                                        </p:tav>
                                      </p:tavLst>
                                    </p:anim>
                                    <p:anim calcmode="lin" valueType="num">
                                      <p:cBhvr>
                                        <p:cTn id="34" dur="300" fill="hold"/>
                                        <p:tgtEl>
                                          <p:spTgt spid="2"/>
                                        </p:tgtEl>
                                        <p:attrNameLst>
                                          <p:attrName>style.rotation</p:attrName>
                                        </p:attrNameLst>
                                      </p:cBhvr>
                                      <p:tavLst>
                                        <p:tav tm="0">
                                          <p:val>
                                            <p:fltVal val="90"/>
                                          </p:val>
                                        </p:tav>
                                        <p:tav tm="100000">
                                          <p:val>
                                            <p:fltVal val="0"/>
                                          </p:val>
                                        </p:tav>
                                      </p:tavLst>
                                    </p:anim>
                                    <p:animEffect transition="in" filter="fade">
                                      <p:cBhvr>
                                        <p:cTn id="35" dur="300"/>
                                        <p:tgtEl>
                                          <p:spTgt spid="2"/>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p:cTn id="38" dur="300" fill="hold"/>
                                        <p:tgtEl>
                                          <p:spTgt spid="3"/>
                                        </p:tgtEl>
                                        <p:attrNameLst>
                                          <p:attrName>ppt_w</p:attrName>
                                        </p:attrNameLst>
                                      </p:cBhvr>
                                      <p:tavLst>
                                        <p:tav tm="0">
                                          <p:val>
                                            <p:fltVal val="0"/>
                                          </p:val>
                                        </p:tav>
                                        <p:tav tm="100000">
                                          <p:val>
                                            <p:strVal val="#ppt_w"/>
                                          </p:val>
                                        </p:tav>
                                      </p:tavLst>
                                    </p:anim>
                                    <p:anim calcmode="lin" valueType="num">
                                      <p:cBhvr>
                                        <p:cTn id="39" dur="300" fill="hold"/>
                                        <p:tgtEl>
                                          <p:spTgt spid="3"/>
                                        </p:tgtEl>
                                        <p:attrNameLst>
                                          <p:attrName>ppt_h</p:attrName>
                                        </p:attrNameLst>
                                      </p:cBhvr>
                                      <p:tavLst>
                                        <p:tav tm="0">
                                          <p:val>
                                            <p:fltVal val="0"/>
                                          </p:val>
                                        </p:tav>
                                        <p:tav tm="100000">
                                          <p:val>
                                            <p:strVal val="#ppt_h"/>
                                          </p:val>
                                        </p:tav>
                                      </p:tavLst>
                                    </p:anim>
                                    <p:anim calcmode="lin" valueType="num">
                                      <p:cBhvr>
                                        <p:cTn id="40" dur="300" fill="hold"/>
                                        <p:tgtEl>
                                          <p:spTgt spid="3"/>
                                        </p:tgtEl>
                                        <p:attrNameLst>
                                          <p:attrName>style.rotation</p:attrName>
                                        </p:attrNameLst>
                                      </p:cBhvr>
                                      <p:tavLst>
                                        <p:tav tm="0">
                                          <p:val>
                                            <p:fltVal val="90"/>
                                          </p:val>
                                        </p:tav>
                                        <p:tav tm="100000">
                                          <p:val>
                                            <p:fltVal val="0"/>
                                          </p:val>
                                        </p:tav>
                                      </p:tavLst>
                                    </p:anim>
                                    <p:animEffect transition="in" filter="fade">
                                      <p:cBhvr>
                                        <p:cTn id="41" dur="300"/>
                                        <p:tgtEl>
                                          <p:spTgt spid="3"/>
                                        </p:tgtEl>
                                      </p:cBhvr>
                                    </p:animEffect>
                                  </p:childTnLst>
                                </p:cTn>
                              </p:par>
                            </p:childTnLst>
                          </p:cTn>
                        </p:par>
                        <p:par>
                          <p:cTn id="42" fill="hold">
                            <p:stCondLst>
                              <p:cond delay="2240"/>
                            </p:stCondLst>
                            <p:childTnLst>
                              <p:par>
                                <p:cTn id="43" presetID="22" presetClass="entr" presetSubtype="8"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left)">
                                      <p:cBhvr>
                                        <p:cTn id="45" dur="500"/>
                                        <p:tgtEl>
                                          <p:spTgt spid="2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childTnLst>
                          </p:cTn>
                        </p:par>
                        <p:par>
                          <p:cTn id="49" fill="hold">
                            <p:stCondLst>
                              <p:cond delay="2740"/>
                            </p:stCondLst>
                            <p:childTnLst>
                              <p:par>
                                <p:cTn id="50" presetID="22" presetClass="entr" presetSubtype="8"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childTnLst>
                          </p:cTn>
                        </p:par>
                        <p:par>
                          <p:cTn id="53" fill="hold">
                            <p:stCondLst>
                              <p:cond delay="3240"/>
                            </p:stCondLst>
                            <p:childTnLst>
                              <p:par>
                                <p:cTn id="54" presetID="3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p:cTn id="56" dur="300" fill="hold"/>
                                        <p:tgtEl>
                                          <p:spTgt spid="4"/>
                                        </p:tgtEl>
                                        <p:attrNameLst>
                                          <p:attrName>ppt_w</p:attrName>
                                        </p:attrNameLst>
                                      </p:cBhvr>
                                      <p:tavLst>
                                        <p:tav tm="0">
                                          <p:val>
                                            <p:fltVal val="0"/>
                                          </p:val>
                                        </p:tav>
                                        <p:tav tm="100000">
                                          <p:val>
                                            <p:strVal val="#ppt_w"/>
                                          </p:val>
                                        </p:tav>
                                      </p:tavLst>
                                    </p:anim>
                                    <p:anim calcmode="lin" valueType="num">
                                      <p:cBhvr>
                                        <p:cTn id="57" dur="300" fill="hold"/>
                                        <p:tgtEl>
                                          <p:spTgt spid="4"/>
                                        </p:tgtEl>
                                        <p:attrNameLst>
                                          <p:attrName>ppt_h</p:attrName>
                                        </p:attrNameLst>
                                      </p:cBhvr>
                                      <p:tavLst>
                                        <p:tav tm="0">
                                          <p:val>
                                            <p:fltVal val="0"/>
                                          </p:val>
                                        </p:tav>
                                        <p:tav tm="100000">
                                          <p:val>
                                            <p:strVal val="#ppt_h"/>
                                          </p:val>
                                        </p:tav>
                                      </p:tavLst>
                                    </p:anim>
                                    <p:anim calcmode="lin" valueType="num">
                                      <p:cBhvr>
                                        <p:cTn id="58" dur="300" fill="hold"/>
                                        <p:tgtEl>
                                          <p:spTgt spid="4"/>
                                        </p:tgtEl>
                                        <p:attrNameLst>
                                          <p:attrName>style.rotation</p:attrName>
                                        </p:attrNameLst>
                                      </p:cBhvr>
                                      <p:tavLst>
                                        <p:tav tm="0">
                                          <p:val>
                                            <p:fltVal val="90"/>
                                          </p:val>
                                        </p:tav>
                                        <p:tav tm="100000">
                                          <p:val>
                                            <p:fltVal val="0"/>
                                          </p:val>
                                        </p:tav>
                                      </p:tavLst>
                                    </p:anim>
                                    <p:animEffect transition="in" filter="fade">
                                      <p:cBhvr>
                                        <p:cTn id="59" dur="300"/>
                                        <p:tgtEl>
                                          <p:spTgt spid="4"/>
                                        </p:tgtEl>
                                      </p:cBhvr>
                                    </p:animEffect>
                                  </p:childTnLst>
                                </p:cTn>
                              </p:par>
                              <p:par>
                                <p:cTn id="60" presetID="31" presetClass="entr" presetSubtype="0" fill="hold" grpId="0" nodeType="with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p:cTn id="62" dur="300" fill="hold"/>
                                        <p:tgtEl>
                                          <p:spTgt spid="5"/>
                                        </p:tgtEl>
                                        <p:attrNameLst>
                                          <p:attrName>ppt_w</p:attrName>
                                        </p:attrNameLst>
                                      </p:cBhvr>
                                      <p:tavLst>
                                        <p:tav tm="0">
                                          <p:val>
                                            <p:fltVal val="0"/>
                                          </p:val>
                                        </p:tav>
                                        <p:tav tm="100000">
                                          <p:val>
                                            <p:strVal val="#ppt_w"/>
                                          </p:val>
                                        </p:tav>
                                      </p:tavLst>
                                    </p:anim>
                                    <p:anim calcmode="lin" valueType="num">
                                      <p:cBhvr>
                                        <p:cTn id="63" dur="300" fill="hold"/>
                                        <p:tgtEl>
                                          <p:spTgt spid="5"/>
                                        </p:tgtEl>
                                        <p:attrNameLst>
                                          <p:attrName>ppt_h</p:attrName>
                                        </p:attrNameLst>
                                      </p:cBhvr>
                                      <p:tavLst>
                                        <p:tav tm="0">
                                          <p:val>
                                            <p:fltVal val="0"/>
                                          </p:val>
                                        </p:tav>
                                        <p:tav tm="100000">
                                          <p:val>
                                            <p:strVal val="#ppt_h"/>
                                          </p:val>
                                        </p:tav>
                                      </p:tavLst>
                                    </p:anim>
                                    <p:anim calcmode="lin" valueType="num">
                                      <p:cBhvr>
                                        <p:cTn id="64" dur="300" fill="hold"/>
                                        <p:tgtEl>
                                          <p:spTgt spid="5"/>
                                        </p:tgtEl>
                                        <p:attrNameLst>
                                          <p:attrName>style.rotation</p:attrName>
                                        </p:attrNameLst>
                                      </p:cBhvr>
                                      <p:tavLst>
                                        <p:tav tm="0">
                                          <p:val>
                                            <p:fltVal val="90"/>
                                          </p:val>
                                        </p:tav>
                                        <p:tav tm="100000">
                                          <p:val>
                                            <p:fltVal val="0"/>
                                          </p:val>
                                        </p:tav>
                                      </p:tavLst>
                                    </p:anim>
                                    <p:animEffect transition="in" filter="fade">
                                      <p:cBhvr>
                                        <p:cTn id="65" dur="300"/>
                                        <p:tgtEl>
                                          <p:spTgt spid="5"/>
                                        </p:tgtEl>
                                      </p:cBhvr>
                                    </p:animEffect>
                                  </p:childTnLst>
                                </p:cTn>
                              </p:par>
                            </p:childTnLst>
                          </p:cTn>
                        </p:par>
                        <p:par>
                          <p:cTn id="66" fill="hold">
                            <p:stCondLst>
                              <p:cond delay="3540"/>
                            </p:stCondLst>
                            <p:childTnLst>
                              <p:par>
                                <p:cTn id="67" presetID="22" presetClass="entr" presetSubtype="8" fill="hold" grpId="0"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left)">
                                      <p:cBhvr>
                                        <p:cTn id="69" dur="500"/>
                                        <p:tgtEl>
                                          <p:spTgt spid="18"/>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par>
                          <p:cTn id="73" fill="hold">
                            <p:stCondLst>
                              <p:cond delay="4040"/>
                            </p:stCondLst>
                            <p:childTnLst>
                              <p:par>
                                <p:cTn id="74" presetID="22" presetClass="entr" presetSubtype="8"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left)">
                                      <p:cBhvr>
                                        <p:cTn id="76" dur="500"/>
                                        <p:tgtEl>
                                          <p:spTgt spid="9"/>
                                        </p:tgtEl>
                                      </p:cBhvr>
                                    </p:animEffect>
                                  </p:childTnLst>
                                </p:cTn>
                              </p:par>
                            </p:childTnLst>
                          </p:cTn>
                        </p:par>
                        <p:par>
                          <p:cTn id="77" fill="hold">
                            <p:stCondLst>
                              <p:cond delay="4540"/>
                            </p:stCondLst>
                            <p:childTnLst>
                              <p:par>
                                <p:cTn id="78" presetID="31" presetClass="entr" presetSubtype="0" fill="hold" grpId="0" nodeType="afterEffect">
                                  <p:stCondLst>
                                    <p:cond delay="0"/>
                                  </p:stCondLst>
                                  <p:childTnLst>
                                    <p:set>
                                      <p:cBhvr>
                                        <p:cTn id="79" dur="1" fill="hold">
                                          <p:stCondLst>
                                            <p:cond delay="0"/>
                                          </p:stCondLst>
                                        </p:cTn>
                                        <p:tgtEl>
                                          <p:spTgt spid="6"/>
                                        </p:tgtEl>
                                        <p:attrNameLst>
                                          <p:attrName>style.visibility</p:attrName>
                                        </p:attrNameLst>
                                      </p:cBhvr>
                                      <p:to>
                                        <p:strVal val="visible"/>
                                      </p:to>
                                    </p:set>
                                    <p:anim calcmode="lin" valueType="num">
                                      <p:cBhvr>
                                        <p:cTn id="80" dur="300" fill="hold"/>
                                        <p:tgtEl>
                                          <p:spTgt spid="6"/>
                                        </p:tgtEl>
                                        <p:attrNameLst>
                                          <p:attrName>ppt_w</p:attrName>
                                        </p:attrNameLst>
                                      </p:cBhvr>
                                      <p:tavLst>
                                        <p:tav tm="0">
                                          <p:val>
                                            <p:fltVal val="0"/>
                                          </p:val>
                                        </p:tav>
                                        <p:tav tm="100000">
                                          <p:val>
                                            <p:strVal val="#ppt_w"/>
                                          </p:val>
                                        </p:tav>
                                      </p:tavLst>
                                    </p:anim>
                                    <p:anim calcmode="lin" valueType="num">
                                      <p:cBhvr>
                                        <p:cTn id="81" dur="300" fill="hold"/>
                                        <p:tgtEl>
                                          <p:spTgt spid="6"/>
                                        </p:tgtEl>
                                        <p:attrNameLst>
                                          <p:attrName>ppt_h</p:attrName>
                                        </p:attrNameLst>
                                      </p:cBhvr>
                                      <p:tavLst>
                                        <p:tav tm="0">
                                          <p:val>
                                            <p:fltVal val="0"/>
                                          </p:val>
                                        </p:tav>
                                        <p:tav tm="100000">
                                          <p:val>
                                            <p:strVal val="#ppt_h"/>
                                          </p:val>
                                        </p:tav>
                                      </p:tavLst>
                                    </p:anim>
                                    <p:anim calcmode="lin" valueType="num">
                                      <p:cBhvr>
                                        <p:cTn id="82" dur="300" fill="hold"/>
                                        <p:tgtEl>
                                          <p:spTgt spid="6"/>
                                        </p:tgtEl>
                                        <p:attrNameLst>
                                          <p:attrName>style.rotation</p:attrName>
                                        </p:attrNameLst>
                                      </p:cBhvr>
                                      <p:tavLst>
                                        <p:tav tm="0">
                                          <p:val>
                                            <p:fltVal val="90"/>
                                          </p:val>
                                        </p:tav>
                                        <p:tav tm="100000">
                                          <p:val>
                                            <p:fltVal val="0"/>
                                          </p:val>
                                        </p:tav>
                                      </p:tavLst>
                                    </p:anim>
                                    <p:animEffect transition="in" filter="fade">
                                      <p:cBhvr>
                                        <p:cTn id="83" dur="300"/>
                                        <p:tgtEl>
                                          <p:spTgt spid="6"/>
                                        </p:tgtEl>
                                      </p:cBhvr>
                                    </p:animEffect>
                                  </p:childTnLst>
                                </p:cTn>
                              </p:par>
                              <p:par>
                                <p:cTn id="84" presetID="31" presetClass="entr" presetSubtype="0" fill="hold" grpId="0" nodeType="withEffect">
                                  <p:stCondLst>
                                    <p:cond delay="0"/>
                                  </p:stCondLst>
                                  <p:childTnLst>
                                    <p:set>
                                      <p:cBhvr>
                                        <p:cTn id="85" dur="1" fill="hold">
                                          <p:stCondLst>
                                            <p:cond delay="0"/>
                                          </p:stCondLst>
                                        </p:cTn>
                                        <p:tgtEl>
                                          <p:spTgt spid="7"/>
                                        </p:tgtEl>
                                        <p:attrNameLst>
                                          <p:attrName>style.visibility</p:attrName>
                                        </p:attrNameLst>
                                      </p:cBhvr>
                                      <p:to>
                                        <p:strVal val="visible"/>
                                      </p:to>
                                    </p:set>
                                    <p:anim calcmode="lin" valueType="num">
                                      <p:cBhvr>
                                        <p:cTn id="86" dur="300" fill="hold"/>
                                        <p:tgtEl>
                                          <p:spTgt spid="7"/>
                                        </p:tgtEl>
                                        <p:attrNameLst>
                                          <p:attrName>ppt_w</p:attrName>
                                        </p:attrNameLst>
                                      </p:cBhvr>
                                      <p:tavLst>
                                        <p:tav tm="0">
                                          <p:val>
                                            <p:fltVal val="0"/>
                                          </p:val>
                                        </p:tav>
                                        <p:tav tm="100000">
                                          <p:val>
                                            <p:strVal val="#ppt_w"/>
                                          </p:val>
                                        </p:tav>
                                      </p:tavLst>
                                    </p:anim>
                                    <p:anim calcmode="lin" valueType="num">
                                      <p:cBhvr>
                                        <p:cTn id="87" dur="300" fill="hold"/>
                                        <p:tgtEl>
                                          <p:spTgt spid="7"/>
                                        </p:tgtEl>
                                        <p:attrNameLst>
                                          <p:attrName>ppt_h</p:attrName>
                                        </p:attrNameLst>
                                      </p:cBhvr>
                                      <p:tavLst>
                                        <p:tav tm="0">
                                          <p:val>
                                            <p:fltVal val="0"/>
                                          </p:val>
                                        </p:tav>
                                        <p:tav tm="100000">
                                          <p:val>
                                            <p:strVal val="#ppt_h"/>
                                          </p:val>
                                        </p:tav>
                                      </p:tavLst>
                                    </p:anim>
                                    <p:anim calcmode="lin" valueType="num">
                                      <p:cBhvr>
                                        <p:cTn id="88" dur="300" fill="hold"/>
                                        <p:tgtEl>
                                          <p:spTgt spid="7"/>
                                        </p:tgtEl>
                                        <p:attrNameLst>
                                          <p:attrName>style.rotation</p:attrName>
                                        </p:attrNameLst>
                                      </p:cBhvr>
                                      <p:tavLst>
                                        <p:tav tm="0">
                                          <p:val>
                                            <p:fltVal val="90"/>
                                          </p:val>
                                        </p:tav>
                                        <p:tav tm="100000">
                                          <p:val>
                                            <p:fltVal val="0"/>
                                          </p:val>
                                        </p:tav>
                                      </p:tavLst>
                                    </p:anim>
                                    <p:animEffect transition="in" filter="fade">
                                      <p:cBhvr>
                                        <p:cTn id="89" dur="300"/>
                                        <p:tgtEl>
                                          <p:spTgt spid="7"/>
                                        </p:tgtEl>
                                      </p:cBhvr>
                                    </p:animEffect>
                                  </p:childTnLst>
                                </p:cTn>
                              </p:par>
                            </p:childTnLst>
                          </p:cTn>
                        </p:par>
                        <p:par>
                          <p:cTn id="90" fill="hold">
                            <p:stCondLst>
                              <p:cond delay="4840"/>
                            </p:stCondLst>
                            <p:childTnLst>
                              <p:par>
                                <p:cTn id="91" presetID="22" presetClass="entr" presetSubtype="8" fill="hold" grpId="0" nodeType="after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wipe(left)">
                                      <p:cBhvr>
                                        <p:cTn id="93" dur="500"/>
                                        <p:tgtEl>
                                          <p:spTgt spid="19"/>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P spid="6" grpId="0" animBg="1"/>
      <p:bldP spid="7" grpId="0"/>
      <p:bldP spid="8" grpId="0" animBg="1"/>
      <p:bldP spid="9" grpId="0" animBg="1"/>
      <p:bldP spid="11" grpId="0" animBg="1"/>
      <p:bldP spid="18" grpId="0" animBg="1"/>
      <p:bldP spid="19" grpId="0" animBg="1"/>
      <p:bldP spid="20" grpId="0" animBg="1"/>
      <p:bldP spid="21" grpId="0"/>
      <p:bldP spid="22" grpId="0"/>
      <p:bldP spid="23" grpId="0"/>
      <p:bldP spid="24" grpId="0"/>
      <p:bldP spid="25" grpId="0" animBg="1"/>
      <p:bldP spid="3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25">
            <a:extLst>
              <a:ext uri="{FF2B5EF4-FFF2-40B4-BE49-F238E27FC236}">
                <a16:creationId xmlns:a16="http://schemas.microsoft.com/office/drawing/2014/main" id="{C449645F-242F-480F-95E6-F30711C63886}"/>
              </a:ext>
            </a:extLst>
          </p:cNvPr>
          <p:cNvSpPr/>
          <p:nvPr/>
        </p:nvSpPr>
        <p:spPr bwMode="auto">
          <a:xfrm>
            <a:off x="1546358" y="1037264"/>
            <a:ext cx="1232797" cy="378734"/>
          </a:xfrm>
          <a:prstGeom prst="homePlate">
            <a:avLst/>
          </a:prstGeom>
          <a:noFill/>
          <a:ln w="38100" cap="flat" cmpd="sng">
            <a:solidFill>
              <a:srgbClr val="19B49B"/>
            </a:solidFill>
            <a:bevel/>
            <a:headEnd/>
            <a:tailEnd/>
          </a:ln>
          <a:effectLst/>
        </p:spPr>
        <p:txBody>
          <a:bodyPr lIns="60872" tIns="30435" rIns="60872" bIns="30435" anchor="ctr"/>
          <a:lstStyle/>
          <a:p>
            <a:pPr algn="ctr" defTabSz="672067"/>
            <a:endParaRPr lang="zh-CN" altLang="en-US" sz="1372" b="1" dirty="0">
              <a:solidFill>
                <a:schemeClr val="tx1">
                  <a:lumMod val="75000"/>
                  <a:lumOff val="25000"/>
                </a:schemeClr>
              </a:solidFill>
              <a:latin typeface="Arial" pitchFamily="34" charset="0"/>
              <a:ea typeface="微软雅黑" pitchFamily="34" charset="-122"/>
            </a:endParaRPr>
          </a:p>
        </p:txBody>
      </p:sp>
      <p:sp>
        <p:nvSpPr>
          <p:cNvPr id="3" name="TextBox 22">
            <a:extLst>
              <a:ext uri="{FF2B5EF4-FFF2-40B4-BE49-F238E27FC236}">
                <a16:creationId xmlns:a16="http://schemas.microsoft.com/office/drawing/2014/main" id="{57E764AD-324F-4FF8-A30A-8B62FD46D937}"/>
              </a:ext>
            </a:extLst>
          </p:cNvPr>
          <p:cNvSpPr txBox="1">
            <a:spLocks noChangeArrowheads="1"/>
          </p:cNvSpPr>
          <p:nvPr/>
        </p:nvSpPr>
        <p:spPr bwMode="auto">
          <a:xfrm>
            <a:off x="1570653" y="1103602"/>
            <a:ext cx="1035268" cy="246057"/>
          </a:xfrm>
          <a:prstGeom prst="rect">
            <a:avLst/>
          </a:prstGeom>
          <a:noFill/>
          <a:ln w="3175" cap="flat" cmpd="sng">
            <a:noFill/>
            <a:bevel/>
            <a:headEnd/>
            <a:tailEnd/>
          </a:ln>
          <a:effectLst/>
        </p:spPr>
        <p:txBody>
          <a:bodyPr lIns="60872" tIns="30435" rIns="60872" bIns="30435" anchor="ctr"/>
          <a:lstStyle>
            <a:defPPr>
              <a:defRPr lang="zh-CN"/>
            </a:defPPr>
            <a:lvl1pPr algn="ctr">
              <a:defRPr sz="2000" b="1">
                <a:solidFill>
                  <a:srgbClr val="F8F8F8"/>
                </a:solidFill>
                <a:ea typeface="微软雅黑" pitchFamily="34" charset="-122"/>
              </a:defRPr>
            </a:lvl1pPr>
          </a:lstStyle>
          <a:p>
            <a:pPr algn="l" defTabSz="672067"/>
            <a:r>
              <a:rPr lang="zh-CN" altLang="en-US" sz="1176" dirty="0">
                <a:solidFill>
                  <a:schemeClr val="tx1">
                    <a:lumMod val="75000"/>
                    <a:lumOff val="25000"/>
                  </a:schemeClr>
                </a:solidFill>
                <a:latin typeface="Calibri"/>
              </a:rPr>
              <a:t>对图像加噪声</a:t>
            </a:r>
          </a:p>
        </p:txBody>
      </p:sp>
      <p:sp>
        <p:nvSpPr>
          <p:cNvPr id="4" name="五边形 27">
            <a:extLst>
              <a:ext uri="{FF2B5EF4-FFF2-40B4-BE49-F238E27FC236}">
                <a16:creationId xmlns:a16="http://schemas.microsoft.com/office/drawing/2014/main" id="{F45B92C8-3CCF-47FD-9449-C8367578899A}"/>
              </a:ext>
            </a:extLst>
          </p:cNvPr>
          <p:cNvSpPr/>
          <p:nvPr/>
        </p:nvSpPr>
        <p:spPr bwMode="auto">
          <a:xfrm>
            <a:off x="1595089" y="2548863"/>
            <a:ext cx="1232797" cy="378734"/>
          </a:xfrm>
          <a:prstGeom prst="homePlate">
            <a:avLst/>
          </a:prstGeom>
          <a:noFill/>
          <a:ln w="38100" cap="flat" cmpd="sng">
            <a:solidFill>
              <a:srgbClr val="53585F"/>
            </a:solidFill>
            <a:bevel/>
            <a:headEnd/>
            <a:tailEnd/>
          </a:ln>
          <a:effectLst/>
        </p:spPr>
        <p:txBody>
          <a:bodyPr lIns="60872" tIns="30435" rIns="60872" bIns="30435" anchor="ctr"/>
          <a:lstStyle/>
          <a:p>
            <a:pPr algn="ctr" defTabSz="672067"/>
            <a:endParaRPr lang="zh-CN" altLang="en-US" sz="1372" b="1" dirty="0">
              <a:solidFill>
                <a:schemeClr val="tx1">
                  <a:lumMod val="75000"/>
                  <a:lumOff val="25000"/>
                </a:schemeClr>
              </a:solidFill>
              <a:latin typeface="Arial" pitchFamily="34" charset="0"/>
              <a:ea typeface="微软雅黑" pitchFamily="34" charset="-122"/>
            </a:endParaRPr>
          </a:p>
        </p:txBody>
      </p:sp>
      <p:sp>
        <p:nvSpPr>
          <p:cNvPr id="5" name="TextBox 22">
            <a:extLst>
              <a:ext uri="{FF2B5EF4-FFF2-40B4-BE49-F238E27FC236}">
                <a16:creationId xmlns:a16="http://schemas.microsoft.com/office/drawing/2014/main" id="{B397D492-164E-44DE-AFBA-91A9A1655649}"/>
              </a:ext>
            </a:extLst>
          </p:cNvPr>
          <p:cNvSpPr txBox="1">
            <a:spLocks noChangeArrowheads="1"/>
          </p:cNvSpPr>
          <p:nvPr/>
        </p:nvSpPr>
        <p:spPr bwMode="auto">
          <a:xfrm>
            <a:off x="1696633" y="2615201"/>
            <a:ext cx="1029708" cy="246057"/>
          </a:xfrm>
          <a:prstGeom prst="rect">
            <a:avLst/>
          </a:prstGeom>
          <a:noFill/>
          <a:ln w="3175" cap="flat" cmpd="sng">
            <a:noFill/>
            <a:bevel/>
            <a:headEnd/>
            <a:tailEnd/>
          </a:ln>
          <a:effectLst/>
        </p:spPr>
        <p:txBody>
          <a:bodyPr lIns="60872" tIns="30435" rIns="60872" bIns="30435" anchor="ctr"/>
          <a:lstStyle>
            <a:defPPr>
              <a:defRPr lang="zh-CN"/>
            </a:defPPr>
            <a:lvl1pPr algn="ctr">
              <a:defRPr sz="2000" b="1">
                <a:solidFill>
                  <a:srgbClr val="F8F8F8"/>
                </a:solidFill>
                <a:ea typeface="微软雅黑" pitchFamily="34" charset="-122"/>
              </a:defRPr>
            </a:lvl1pPr>
          </a:lstStyle>
          <a:p>
            <a:pPr algn="l" defTabSz="672067"/>
            <a:r>
              <a:rPr lang="zh-CN" altLang="en-US" sz="1176" dirty="0">
                <a:solidFill>
                  <a:schemeClr val="tx1">
                    <a:lumMod val="75000"/>
                    <a:lumOff val="25000"/>
                  </a:schemeClr>
                </a:solidFill>
                <a:latin typeface="Calibri"/>
              </a:rPr>
              <a:t>中值滤波</a:t>
            </a:r>
          </a:p>
        </p:txBody>
      </p:sp>
      <p:sp>
        <p:nvSpPr>
          <p:cNvPr id="6" name="五边形 29">
            <a:extLst>
              <a:ext uri="{FF2B5EF4-FFF2-40B4-BE49-F238E27FC236}">
                <a16:creationId xmlns:a16="http://schemas.microsoft.com/office/drawing/2014/main" id="{A32C9EFE-FC36-479D-9354-5DE16BF117CC}"/>
              </a:ext>
            </a:extLst>
          </p:cNvPr>
          <p:cNvSpPr/>
          <p:nvPr/>
        </p:nvSpPr>
        <p:spPr bwMode="auto">
          <a:xfrm>
            <a:off x="1570653" y="3997441"/>
            <a:ext cx="1232797" cy="378734"/>
          </a:xfrm>
          <a:prstGeom prst="homePlate">
            <a:avLst/>
          </a:prstGeom>
          <a:noFill/>
          <a:ln w="38100" cap="flat" cmpd="sng">
            <a:solidFill>
              <a:srgbClr val="959AA2"/>
            </a:solidFill>
            <a:bevel/>
            <a:headEnd/>
            <a:tailEnd/>
          </a:ln>
          <a:effectLst/>
        </p:spPr>
        <p:txBody>
          <a:bodyPr lIns="60872" tIns="30435" rIns="60872" bIns="30435" anchor="ctr"/>
          <a:lstStyle/>
          <a:p>
            <a:pPr algn="ctr" defTabSz="672067"/>
            <a:endParaRPr lang="zh-CN" altLang="en-US" sz="1372" b="1" dirty="0">
              <a:solidFill>
                <a:schemeClr val="tx1">
                  <a:lumMod val="75000"/>
                  <a:lumOff val="25000"/>
                </a:schemeClr>
              </a:solidFill>
              <a:latin typeface="Arial" pitchFamily="34" charset="0"/>
              <a:ea typeface="微软雅黑" pitchFamily="34" charset="-122"/>
            </a:endParaRPr>
          </a:p>
        </p:txBody>
      </p:sp>
      <p:sp>
        <p:nvSpPr>
          <p:cNvPr id="7" name="TextBox 22">
            <a:extLst>
              <a:ext uri="{FF2B5EF4-FFF2-40B4-BE49-F238E27FC236}">
                <a16:creationId xmlns:a16="http://schemas.microsoft.com/office/drawing/2014/main" id="{A451601D-722E-40E2-9C3D-50EB588A3BAD}"/>
              </a:ext>
            </a:extLst>
          </p:cNvPr>
          <p:cNvSpPr txBox="1">
            <a:spLocks noChangeArrowheads="1"/>
          </p:cNvSpPr>
          <p:nvPr/>
        </p:nvSpPr>
        <p:spPr bwMode="auto">
          <a:xfrm>
            <a:off x="1647902" y="4063779"/>
            <a:ext cx="1029708" cy="246057"/>
          </a:xfrm>
          <a:prstGeom prst="rect">
            <a:avLst/>
          </a:prstGeom>
          <a:noFill/>
          <a:ln w="3175" cap="flat" cmpd="sng">
            <a:noFill/>
            <a:bevel/>
            <a:headEnd/>
            <a:tailEnd/>
          </a:ln>
          <a:effectLst/>
        </p:spPr>
        <p:txBody>
          <a:bodyPr lIns="60872" tIns="30435" rIns="60872" bIns="30435" anchor="ctr"/>
          <a:lstStyle>
            <a:defPPr>
              <a:defRPr lang="zh-CN"/>
            </a:defPPr>
            <a:lvl1pPr algn="ctr">
              <a:defRPr sz="2000" b="1">
                <a:solidFill>
                  <a:srgbClr val="F8F8F8"/>
                </a:solidFill>
                <a:ea typeface="微软雅黑" pitchFamily="34" charset="-122"/>
              </a:defRPr>
            </a:lvl1pPr>
          </a:lstStyle>
          <a:p>
            <a:pPr algn="l" defTabSz="672067"/>
            <a:r>
              <a:rPr lang="zh-CN" altLang="en-US" sz="1176" dirty="0">
                <a:solidFill>
                  <a:schemeClr val="tx1">
                    <a:lumMod val="75000"/>
                    <a:lumOff val="25000"/>
                  </a:schemeClr>
                </a:solidFill>
                <a:latin typeface="Calibri"/>
              </a:rPr>
              <a:t>均值滤波</a:t>
            </a:r>
          </a:p>
        </p:txBody>
      </p:sp>
      <p:sp>
        <p:nvSpPr>
          <p:cNvPr id="8" name="任意多边形 31">
            <a:extLst>
              <a:ext uri="{FF2B5EF4-FFF2-40B4-BE49-F238E27FC236}">
                <a16:creationId xmlns:a16="http://schemas.microsoft.com/office/drawing/2014/main" id="{A2CCE8F6-4E34-480F-A55F-1C73A3246534}"/>
              </a:ext>
            </a:extLst>
          </p:cNvPr>
          <p:cNvSpPr/>
          <p:nvPr/>
        </p:nvSpPr>
        <p:spPr bwMode="auto">
          <a:xfrm>
            <a:off x="604683" y="1255438"/>
            <a:ext cx="838529" cy="1180580"/>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ln>
            <a:solidFill>
              <a:schemeClr val="tx1">
                <a:lumMod val="65000"/>
                <a:lumOff val="35000"/>
              </a:schemeClr>
            </a:solidFill>
            <a:headEnd type="oval"/>
            <a:tailEnd type="oval"/>
          </a:ln>
          <a:effectLst/>
        </p:spPr>
        <p:style>
          <a:lnRef idx="1">
            <a:schemeClr val="dk1"/>
          </a:lnRef>
          <a:fillRef idx="0">
            <a:schemeClr val="dk1"/>
          </a:fillRef>
          <a:effectRef idx="0">
            <a:schemeClr val="dk1"/>
          </a:effectRef>
          <a:fontRef idx="minor">
            <a:schemeClr val="tx1"/>
          </a:fontRef>
        </p:style>
        <p:txBody>
          <a:bodyPr lIns="60872" tIns="30435" rIns="60872" bIns="30435" anchor="ctr">
            <a:sp3d/>
          </a:bodyPr>
          <a:lstStyle/>
          <a:p>
            <a:pPr algn="ctr" defTabSz="672067" eaLnBrk="0" fontAlgn="ctr" hangingPunct="0">
              <a:buClr>
                <a:srgbClr val="FF0000"/>
              </a:buClr>
              <a:buSzPct val="70000"/>
              <a:defRPr/>
            </a:pPr>
            <a:endParaRPr lang="zh-CN" altLang="en-US" sz="1078" b="1" dirty="0">
              <a:solidFill>
                <a:prstClr val="white"/>
              </a:solidFill>
              <a:latin typeface="微软雅黑" pitchFamily="34" charset="-122"/>
              <a:ea typeface="微软雅黑" pitchFamily="34" charset="-122"/>
            </a:endParaRPr>
          </a:p>
        </p:txBody>
      </p:sp>
      <p:sp>
        <p:nvSpPr>
          <p:cNvPr id="9" name="任意多边形 32">
            <a:extLst>
              <a:ext uri="{FF2B5EF4-FFF2-40B4-BE49-F238E27FC236}">
                <a16:creationId xmlns:a16="http://schemas.microsoft.com/office/drawing/2014/main" id="{315CD295-DDE2-416F-857F-BFA3C1C5723B}"/>
              </a:ext>
            </a:extLst>
          </p:cNvPr>
          <p:cNvSpPr/>
          <p:nvPr/>
        </p:nvSpPr>
        <p:spPr bwMode="auto">
          <a:xfrm flipV="1">
            <a:off x="604683" y="2917754"/>
            <a:ext cx="838529" cy="1202716"/>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ln>
            <a:solidFill>
              <a:schemeClr val="tx1">
                <a:lumMod val="65000"/>
                <a:lumOff val="35000"/>
              </a:schemeClr>
            </a:solidFill>
            <a:headEnd type="oval"/>
            <a:tailEnd type="oval"/>
          </a:ln>
          <a:effectLst/>
        </p:spPr>
        <p:style>
          <a:lnRef idx="1">
            <a:schemeClr val="dk1"/>
          </a:lnRef>
          <a:fillRef idx="0">
            <a:schemeClr val="dk1"/>
          </a:fillRef>
          <a:effectRef idx="0">
            <a:schemeClr val="dk1"/>
          </a:effectRef>
          <a:fontRef idx="minor">
            <a:schemeClr val="tx1"/>
          </a:fontRef>
        </p:style>
        <p:txBody>
          <a:bodyPr lIns="60872" tIns="30435" rIns="60872" bIns="30435" anchor="ctr">
            <a:sp3d/>
          </a:bodyPr>
          <a:lstStyle/>
          <a:p>
            <a:pPr algn="ctr" defTabSz="672067" eaLnBrk="0" fontAlgn="ctr" hangingPunct="0">
              <a:buClr>
                <a:srgbClr val="FF0000"/>
              </a:buClr>
              <a:buSzPct val="70000"/>
              <a:defRPr/>
            </a:pPr>
            <a:endParaRPr lang="zh-CN" altLang="en-US" sz="1078" b="1" dirty="0">
              <a:solidFill>
                <a:prstClr val="white"/>
              </a:solidFill>
              <a:latin typeface="微软雅黑" pitchFamily="34" charset="-122"/>
              <a:ea typeface="微软雅黑" pitchFamily="34" charset="-122"/>
            </a:endParaRPr>
          </a:p>
        </p:txBody>
      </p:sp>
      <p:cxnSp>
        <p:nvCxnSpPr>
          <p:cNvPr id="10" name="直接连接符 9">
            <a:extLst>
              <a:ext uri="{FF2B5EF4-FFF2-40B4-BE49-F238E27FC236}">
                <a16:creationId xmlns:a16="http://schemas.microsoft.com/office/drawing/2014/main" id="{4B9344CF-1A3E-448D-AA14-DA12C95CFCF4}"/>
              </a:ext>
            </a:extLst>
          </p:cNvPr>
          <p:cNvCxnSpPr/>
          <p:nvPr/>
        </p:nvCxnSpPr>
        <p:spPr bwMode="auto">
          <a:xfrm>
            <a:off x="604683" y="2704420"/>
            <a:ext cx="838529" cy="2"/>
          </a:xfrm>
          <a:prstGeom prst="line">
            <a:avLst/>
          </a:prstGeom>
          <a:ln>
            <a:solidFill>
              <a:schemeClr val="tx1">
                <a:lumMod val="65000"/>
                <a:lumOff val="35000"/>
              </a:schemeClr>
            </a:solidFill>
            <a:headEnd type="oval"/>
            <a:tailEnd type="oval"/>
          </a:ln>
          <a:effectLst/>
        </p:spPr>
        <p:style>
          <a:lnRef idx="1">
            <a:schemeClr val="dk1"/>
          </a:lnRef>
          <a:fillRef idx="0">
            <a:schemeClr val="dk1"/>
          </a:fillRef>
          <a:effectRef idx="0">
            <a:schemeClr val="dk1"/>
          </a:effectRef>
          <a:fontRef idx="minor">
            <a:schemeClr val="tx1"/>
          </a:fontRef>
        </p:style>
      </p:cxnSp>
      <p:sp>
        <p:nvSpPr>
          <p:cNvPr id="11" name="椭圆 10">
            <a:extLst>
              <a:ext uri="{FF2B5EF4-FFF2-40B4-BE49-F238E27FC236}">
                <a16:creationId xmlns:a16="http://schemas.microsoft.com/office/drawing/2014/main" id="{1175C59D-0D76-4F70-8E1A-CEB2682DB262}"/>
              </a:ext>
            </a:extLst>
          </p:cNvPr>
          <p:cNvSpPr>
            <a:spLocks noChangeArrowheads="1"/>
          </p:cNvSpPr>
          <p:nvPr/>
        </p:nvSpPr>
        <p:spPr bwMode="auto">
          <a:xfrm>
            <a:off x="99860" y="2290361"/>
            <a:ext cx="924087" cy="923302"/>
          </a:xfrm>
          <a:prstGeom prst="ellipse">
            <a:avLst/>
          </a:prstGeom>
          <a:solidFill>
            <a:srgbClr val="19B49B"/>
          </a:solidFill>
          <a:ln w="76200" cap="flat" cmpd="sng">
            <a:solidFill>
              <a:srgbClr val="FFFFFF"/>
            </a:solidFill>
            <a:bevel/>
            <a:headEnd/>
            <a:tailEnd/>
          </a:ln>
          <a:effectLst/>
        </p:spPr>
        <p:txBody>
          <a:bodyPr lIns="60872" tIns="30435" rIns="60872" bIns="30435" anchor="ctr"/>
          <a:lstStyle/>
          <a:p>
            <a:pPr algn="ctr" defTabSz="672067"/>
            <a:r>
              <a:rPr lang="zh-CN" altLang="en-US" sz="1372" b="1" dirty="0">
                <a:solidFill>
                  <a:srgbClr val="F8F8F8"/>
                </a:solidFill>
                <a:latin typeface="Calibri"/>
                <a:ea typeface="微软雅黑" pitchFamily="34" charset="-122"/>
              </a:rPr>
              <a:t>图像去噪</a:t>
            </a:r>
            <a:endParaRPr lang="en-US" altLang="zh-CN" sz="1372" b="1" dirty="0">
              <a:solidFill>
                <a:srgbClr val="F8F8F8"/>
              </a:solidFill>
              <a:latin typeface="Calibri"/>
              <a:ea typeface="微软雅黑" pitchFamily="34" charset="-122"/>
            </a:endParaRPr>
          </a:p>
        </p:txBody>
      </p:sp>
      <p:sp>
        <p:nvSpPr>
          <p:cNvPr id="18" name="圆角矩形 41">
            <a:extLst>
              <a:ext uri="{FF2B5EF4-FFF2-40B4-BE49-F238E27FC236}">
                <a16:creationId xmlns:a16="http://schemas.microsoft.com/office/drawing/2014/main" id="{9104F482-9C8E-4AD1-B8C5-679DB25FCCF6}"/>
              </a:ext>
            </a:extLst>
          </p:cNvPr>
          <p:cNvSpPr/>
          <p:nvPr/>
        </p:nvSpPr>
        <p:spPr bwMode="auto">
          <a:xfrm>
            <a:off x="2897153" y="2334667"/>
            <a:ext cx="1497786" cy="592930"/>
          </a:xfrm>
          <a:prstGeom prst="roundRect">
            <a:avLst>
              <a:gd name="adj" fmla="val 9992"/>
            </a:avLst>
          </a:prstGeom>
          <a:solidFill>
            <a:schemeClr val="bg1">
              <a:lumMod val="95000"/>
            </a:schemeClr>
          </a:solidFill>
          <a:ln w="3175" cap="flat" cmpd="sng">
            <a:solidFill>
              <a:schemeClr val="bg1">
                <a:lumMod val="50000"/>
              </a:schemeClr>
            </a:solidFill>
            <a:bevel/>
            <a:headEnd/>
            <a:tailEnd/>
          </a:ln>
        </p:spPr>
        <p:txBody>
          <a:bodyPr lIns="60872" tIns="30435" rIns="60872" bIns="30435" anchor="ctr"/>
          <a:lstStyle/>
          <a:p>
            <a:pPr marL="672067" lvl="2" defTabSz="672067"/>
            <a:endParaRPr lang="zh-CN" altLang="en-US" sz="980" dirty="0">
              <a:solidFill>
                <a:srgbClr val="0070C0">
                  <a:lumMod val="75000"/>
                </a:srgbClr>
              </a:solidFill>
              <a:latin typeface="Calibri"/>
              <a:ea typeface="宋体" panose="02010600030101010101" pitchFamily="2" charset="-122"/>
            </a:endParaRPr>
          </a:p>
        </p:txBody>
      </p:sp>
      <p:sp>
        <p:nvSpPr>
          <p:cNvPr id="19" name="圆角矩形 42">
            <a:extLst>
              <a:ext uri="{FF2B5EF4-FFF2-40B4-BE49-F238E27FC236}">
                <a16:creationId xmlns:a16="http://schemas.microsoft.com/office/drawing/2014/main" id="{6BBC09C8-7B1F-4CC7-ADBB-508AEC94A977}"/>
              </a:ext>
            </a:extLst>
          </p:cNvPr>
          <p:cNvSpPr/>
          <p:nvPr/>
        </p:nvSpPr>
        <p:spPr bwMode="auto">
          <a:xfrm>
            <a:off x="2827886" y="3968353"/>
            <a:ext cx="1497786" cy="592932"/>
          </a:xfrm>
          <a:prstGeom prst="roundRect">
            <a:avLst>
              <a:gd name="adj" fmla="val 9992"/>
            </a:avLst>
          </a:prstGeom>
          <a:solidFill>
            <a:schemeClr val="bg1">
              <a:lumMod val="95000"/>
            </a:schemeClr>
          </a:solidFill>
          <a:ln w="3175" cap="flat" cmpd="sng">
            <a:solidFill>
              <a:schemeClr val="bg1">
                <a:lumMod val="50000"/>
              </a:schemeClr>
            </a:solidFill>
            <a:bevel/>
            <a:headEnd/>
            <a:tailEnd/>
          </a:ln>
        </p:spPr>
        <p:txBody>
          <a:bodyPr lIns="60872" tIns="30435" rIns="60872" bIns="30435" anchor="ctr"/>
          <a:lstStyle/>
          <a:p>
            <a:pPr marL="672067" lvl="2" defTabSz="672067"/>
            <a:endParaRPr lang="zh-CN" altLang="en-US" sz="980" dirty="0">
              <a:solidFill>
                <a:srgbClr val="0070C0">
                  <a:lumMod val="75000"/>
                </a:srgbClr>
              </a:solidFill>
              <a:latin typeface="Arial" pitchFamily="34" charset="0"/>
              <a:ea typeface="宋体" pitchFamily="2" charset="-122"/>
            </a:endParaRPr>
          </a:p>
        </p:txBody>
      </p:sp>
      <p:sp>
        <p:nvSpPr>
          <p:cNvPr id="21" name="TextBox 32">
            <a:extLst>
              <a:ext uri="{FF2B5EF4-FFF2-40B4-BE49-F238E27FC236}">
                <a16:creationId xmlns:a16="http://schemas.microsoft.com/office/drawing/2014/main" id="{5CE7265A-E337-46C7-A704-73D30C3B80A9}"/>
              </a:ext>
            </a:extLst>
          </p:cNvPr>
          <p:cNvSpPr txBox="1">
            <a:spLocks noChangeArrowheads="1"/>
          </p:cNvSpPr>
          <p:nvPr/>
        </p:nvSpPr>
        <p:spPr bwMode="auto">
          <a:xfrm>
            <a:off x="2921792" y="4186807"/>
            <a:ext cx="1309974" cy="215093"/>
          </a:xfrm>
          <a:prstGeom prst="rect">
            <a:avLst/>
          </a:prstGeom>
          <a:noFill/>
          <a:ln w="3175" cap="flat" cmpd="sng">
            <a:noFill/>
            <a:bevel/>
            <a:headEnd/>
            <a:tailEnd/>
          </a:ln>
        </p:spPr>
        <p:txBody>
          <a:bodyPr lIns="60872" tIns="30435" rIns="60872" bIns="30435" anchor="ctr"/>
          <a:lstStyle>
            <a:defPPr>
              <a:defRPr lang="zh-CN"/>
            </a:defPPr>
            <a:lvl1pPr algn="ctr">
              <a:defRPr>
                <a:solidFill>
                  <a:srgbClr val="FFFFFF"/>
                </a:solidFill>
                <a:ea typeface="微软雅黑" pitchFamily="34" charset="-122"/>
              </a:defRPr>
            </a:lvl1pPr>
          </a:lstStyle>
          <a:p>
            <a:pPr algn="l" defTabSz="672067"/>
            <a:r>
              <a:rPr lang="zh-CN" altLang="en-US" sz="1100" dirty="0">
                <a:solidFill>
                  <a:prstClr val="black">
                    <a:lumMod val="75000"/>
                    <a:lumOff val="25000"/>
                  </a:prstClr>
                </a:solidFill>
              </a:rPr>
              <a:t>通过选择模板大小，对图像进行均值滤波去噪处理</a:t>
            </a:r>
          </a:p>
          <a:p>
            <a:pPr algn="l" defTabSz="672067"/>
            <a:endParaRPr lang="zh-CN" altLang="en-US" sz="1100" dirty="0">
              <a:solidFill>
                <a:prstClr val="black">
                  <a:lumMod val="75000"/>
                  <a:lumOff val="25000"/>
                </a:prstClr>
              </a:solidFill>
            </a:endParaRPr>
          </a:p>
        </p:txBody>
      </p:sp>
      <p:sp>
        <p:nvSpPr>
          <p:cNvPr id="22" name="TextBox 32">
            <a:extLst>
              <a:ext uri="{FF2B5EF4-FFF2-40B4-BE49-F238E27FC236}">
                <a16:creationId xmlns:a16="http://schemas.microsoft.com/office/drawing/2014/main" id="{07BB88B3-5E43-406F-8C28-6B49A0CB403E}"/>
              </a:ext>
            </a:extLst>
          </p:cNvPr>
          <p:cNvSpPr txBox="1">
            <a:spLocks noChangeArrowheads="1"/>
          </p:cNvSpPr>
          <p:nvPr/>
        </p:nvSpPr>
        <p:spPr bwMode="auto">
          <a:xfrm>
            <a:off x="2897153" y="2456375"/>
            <a:ext cx="1428519" cy="390227"/>
          </a:xfrm>
          <a:prstGeom prst="rect">
            <a:avLst/>
          </a:prstGeom>
          <a:noFill/>
          <a:ln w="3175" cap="flat" cmpd="sng">
            <a:noFill/>
            <a:bevel/>
            <a:headEnd/>
            <a:tailEnd/>
          </a:ln>
        </p:spPr>
        <p:txBody>
          <a:bodyPr lIns="60872" tIns="30435" rIns="60872" bIns="30435" anchor="ctr"/>
          <a:lstStyle>
            <a:defPPr>
              <a:defRPr lang="zh-CN"/>
            </a:defPPr>
            <a:lvl1pPr algn="ctr">
              <a:defRPr>
                <a:solidFill>
                  <a:srgbClr val="FFFFFF"/>
                </a:solidFill>
                <a:ea typeface="微软雅黑" pitchFamily="34" charset="-122"/>
              </a:defRPr>
            </a:lvl1pPr>
          </a:lstStyle>
          <a:p>
            <a:pPr algn="l" defTabSz="672067"/>
            <a:r>
              <a:rPr lang="zh-CN" altLang="en-US" sz="1176" dirty="0">
                <a:solidFill>
                  <a:prstClr val="black">
                    <a:lumMod val="75000"/>
                    <a:lumOff val="25000"/>
                  </a:prstClr>
                </a:solidFill>
                <a:latin typeface="Calibri"/>
              </a:rPr>
              <a:t>通过选择模板大小，对图像进行中值滤波去噪处理</a:t>
            </a:r>
          </a:p>
        </p:txBody>
      </p:sp>
      <p:sp>
        <p:nvSpPr>
          <p:cNvPr id="24" name="TextBox 20">
            <a:extLst>
              <a:ext uri="{FF2B5EF4-FFF2-40B4-BE49-F238E27FC236}">
                <a16:creationId xmlns:a16="http://schemas.microsoft.com/office/drawing/2014/main" id="{EB26C217-C54D-4DC3-A97E-9838E751E17B}"/>
              </a:ext>
            </a:extLst>
          </p:cNvPr>
          <p:cNvSpPr txBox="1"/>
          <p:nvPr/>
        </p:nvSpPr>
        <p:spPr>
          <a:xfrm>
            <a:off x="907976" y="292746"/>
            <a:ext cx="2067957" cy="461665"/>
          </a:xfrm>
          <a:prstGeom prst="rect">
            <a:avLst/>
          </a:prstGeom>
          <a:noFill/>
        </p:spPr>
        <p:txBody>
          <a:bodyPr wrap="square" rtlCol="0">
            <a:spAutoFit/>
          </a:bodyPr>
          <a:lstStyle/>
          <a:p>
            <a:r>
              <a:rPr lang="zh-CN" altLang="en-US" sz="2400" b="1" dirty="0">
                <a:latin typeface="Agency FB" panose="020B0503020202020204" pitchFamily="34" charset="0"/>
              </a:rPr>
              <a:t>系统功能演示</a:t>
            </a:r>
          </a:p>
        </p:txBody>
      </p:sp>
      <p:sp>
        <p:nvSpPr>
          <p:cNvPr id="25" name="矩形 24">
            <a:extLst>
              <a:ext uri="{FF2B5EF4-FFF2-40B4-BE49-F238E27FC236}">
                <a16:creationId xmlns:a16="http://schemas.microsoft.com/office/drawing/2014/main" id="{EF22F17D-0B23-4A3D-9971-1750C562C8F4}"/>
              </a:ext>
            </a:extLst>
          </p:cNvPr>
          <p:cNvSpPr/>
          <p:nvPr/>
        </p:nvSpPr>
        <p:spPr>
          <a:xfrm>
            <a:off x="398206" y="317090"/>
            <a:ext cx="412955" cy="412955"/>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gency FB" panose="020B0503020202020204" pitchFamily="34" charset="0"/>
              </a:rPr>
              <a:t>05</a:t>
            </a:r>
            <a:endParaRPr lang="zh-CN" altLang="en-US" sz="2000" dirty="0">
              <a:latin typeface="Agency FB" panose="020B0503020202020204" pitchFamily="34" charset="0"/>
            </a:endParaRPr>
          </a:p>
        </p:txBody>
      </p:sp>
      <p:cxnSp>
        <p:nvCxnSpPr>
          <p:cNvPr id="26" name="直接连接符 25">
            <a:extLst>
              <a:ext uri="{FF2B5EF4-FFF2-40B4-BE49-F238E27FC236}">
                <a16:creationId xmlns:a16="http://schemas.microsoft.com/office/drawing/2014/main" id="{5F6E725B-058A-450E-9CDB-29177FDA2F3B}"/>
              </a:ext>
            </a:extLst>
          </p:cNvPr>
          <p:cNvCxnSpPr>
            <a:cxnSpLocks/>
          </p:cNvCxnSpPr>
          <p:nvPr/>
        </p:nvCxnSpPr>
        <p:spPr>
          <a:xfrm>
            <a:off x="1489402" y="744794"/>
            <a:ext cx="7256207" cy="0"/>
          </a:xfrm>
          <a:prstGeom prst="line">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31" name="任意多边形: 形状 30">
            <a:extLst>
              <a:ext uri="{FF2B5EF4-FFF2-40B4-BE49-F238E27FC236}">
                <a16:creationId xmlns:a16="http://schemas.microsoft.com/office/drawing/2014/main" id="{58F6DB5F-146E-42A8-9425-CB1AAE910E82}"/>
              </a:ext>
            </a:extLst>
          </p:cNvPr>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C9F28E7-1A22-4149-B642-3382AD0917D1}"/>
              </a:ext>
            </a:extLst>
          </p:cNvPr>
          <p:cNvPicPr>
            <a:picLocks noChangeAspect="1"/>
          </p:cNvPicPr>
          <p:nvPr/>
        </p:nvPicPr>
        <p:blipFill>
          <a:blip r:embed="rId3"/>
          <a:stretch>
            <a:fillRect/>
          </a:stretch>
        </p:blipFill>
        <p:spPr>
          <a:xfrm>
            <a:off x="5944134" y="798119"/>
            <a:ext cx="1484751" cy="1058021"/>
          </a:xfrm>
          <a:prstGeom prst="rect">
            <a:avLst/>
          </a:prstGeom>
        </p:spPr>
      </p:pic>
      <p:pic>
        <p:nvPicPr>
          <p:cNvPr id="13" name="图片 12">
            <a:extLst>
              <a:ext uri="{FF2B5EF4-FFF2-40B4-BE49-F238E27FC236}">
                <a16:creationId xmlns:a16="http://schemas.microsoft.com/office/drawing/2014/main" id="{4C3D4821-F357-4647-8AD3-BB42E5AD999C}"/>
              </a:ext>
            </a:extLst>
          </p:cNvPr>
          <p:cNvPicPr>
            <a:picLocks noChangeAspect="1"/>
          </p:cNvPicPr>
          <p:nvPr/>
        </p:nvPicPr>
        <p:blipFill>
          <a:blip r:embed="rId4"/>
          <a:stretch>
            <a:fillRect/>
          </a:stretch>
        </p:blipFill>
        <p:spPr>
          <a:xfrm>
            <a:off x="5968430" y="2172310"/>
            <a:ext cx="1484752" cy="1058021"/>
          </a:xfrm>
          <a:prstGeom prst="rect">
            <a:avLst/>
          </a:prstGeom>
        </p:spPr>
      </p:pic>
      <p:pic>
        <p:nvPicPr>
          <p:cNvPr id="14" name="图片 13">
            <a:extLst>
              <a:ext uri="{FF2B5EF4-FFF2-40B4-BE49-F238E27FC236}">
                <a16:creationId xmlns:a16="http://schemas.microsoft.com/office/drawing/2014/main" id="{3EB7C0FE-1561-4FF3-8E46-06D046BA1585}"/>
              </a:ext>
            </a:extLst>
          </p:cNvPr>
          <p:cNvPicPr>
            <a:picLocks noChangeAspect="1"/>
          </p:cNvPicPr>
          <p:nvPr/>
        </p:nvPicPr>
        <p:blipFill>
          <a:blip r:embed="rId5"/>
          <a:stretch>
            <a:fillRect/>
          </a:stretch>
        </p:blipFill>
        <p:spPr>
          <a:xfrm>
            <a:off x="5968430" y="3657796"/>
            <a:ext cx="1484752" cy="1058021"/>
          </a:xfrm>
          <a:prstGeom prst="rect">
            <a:avLst/>
          </a:prstGeom>
        </p:spPr>
      </p:pic>
    </p:spTree>
    <p:extLst>
      <p:ext uri="{BB962C8B-B14F-4D97-AF65-F5344CB8AC3E}">
        <p14:creationId xmlns:p14="http://schemas.microsoft.com/office/powerpoint/2010/main" val="26978148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
                                        <p:tgtEl>
                                          <p:spTgt spid="31"/>
                                        </p:tgtEl>
                                      </p:cBhvr>
                                    </p:animEffect>
                                  </p:childTnLst>
                                </p:cTn>
                              </p:par>
                            </p:childTnLst>
                          </p:cTn>
                        </p:par>
                        <p:par>
                          <p:cTn id="8" fill="hold">
                            <p:stCondLst>
                              <p:cond delay="1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300"/>
                                        <p:tgtEl>
                                          <p:spTgt spid="26"/>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400" fill="hold"/>
                                        <p:tgtEl>
                                          <p:spTgt spid="25"/>
                                        </p:tgtEl>
                                        <p:attrNameLst>
                                          <p:attrName>ppt_x</p:attrName>
                                        </p:attrNameLst>
                                      </p:cBhvr>
                                      <p:tavLst>
                                        <p:tav tm="0">
                                          <p:val>
                                            <p:strVal val="0-#ppt_w/2"/>
                                          </p:val>
                                        </p:tav>
                                        <p:tav tm="100000">
                                          <p:val>
                                            <p:strVal val="#ppt_x"/>
                                          </p:val>
                                        </p:tav>
                                      </p:tavLst>
                                    </p:anim>
                                    <p:anim calcmode="lin" valueType="num">
                                      <p:cBhvr additive="base">
                                        <p:cTn id="15" dur="400" fill="hold"/>
                                        <p:tgtEl>
                                          <p:spTgt spid="25"/>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iterate type="wd">
                                    <p:tmPct val="10000"/>
                                  </p:iterate>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400" fill="hold"/>
                                        <p:tgtEl>
                                          <p:spTgt spid="24"/>
                                        </p:tgtEl>
                                        <p:attrNameLst>
                                          <p:attrName>ppt_x</p:attrName>
                                        </p:attrNameLst>
                                      </p:cBhvr>
                                      <p:tavLst>
                                        <p:tav tm="0">
                                          <p:val>
                                            <p:strVal val="0-#ppt_w/2"/>
                                          </p:val>
                                        </p:tav>
                                        <p:tav tm="100000">
                                          <p:val>
                                            <p:strVal val="#ppt_x"/>
                                          </p:val>
                                        </p:tav>
                                      </p:tavLst>
                                    </p:anim>
                                    <p:anim calcmode="lin" valueType="num">
                                      <p:cBhvr additive="base">
                                        <p:cTn id="20" dur="400" fill="hold"/>
                                        <p:tgtEl>
                                          <p:spTgt spid="24"/>
                                        </p:tgtEl>
                                        <p:attrNameLst>
                                          <p:attrName>ppt_y</p:attrName>
                                        </p:attrNameLst>
                                      </p:cBhvr>
                                      <p:tavLst>
                                        <p:tav tm="0">
                                          <p:val>
                                            <p:strVal val="#ppt_y"/>
                                          </p:val>
                                        </p:tav>
                                        <p:tav tm="100000">
                                          <p:val>
                                            <p:strVal val="#ppt_y"/>
                                          </p:val>
                                        </p:tav>
                                      </p:tavLst>
                                    </p:anim>
                                  </p:childTnLst>
                                </p:cTn>
                              </p:par>
                            </p:childTnLst>
                          </p:cTn>
                        </p:par>
                        <p:par>
                          <p:cTn id="21" fill="hold">
                            <p:stCondLst>
                              <p:cond delay="940"/>
                            </p:stCondLst>
                            <p:childTnLst>
                              <p:par>
                                <p:cTn id="22" presetID="21" presetClass="entr" presetSubtype="1"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heel(1)">
                                      <p:cBhvr>
                                        <p:cTn id="24" dur="500"/>
                                        <p:tgtEl>
                                          <p:spTgt spid="11"/>
                                        </p:tgtEl>
                                      </p:cBhvr>
                                    </p:animEffect>
                                  </p:childTnLst>
                                </p:cTn>
                              </p:par>
                            </p:childTnLst>
                          </p:cTn>
                        </p:par>
                        <p:par>
                          <p:cTn id="25" fill="hold">
                            <p:stCondLst>
                              <p:cond delay="1440"/>
                            </p:stCondLst>
                            <p:childTnLst>
                              <p:par>
                                <p:cTn id="26" presetID="22" presetClass="entr" presetSubtype="4"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par>
                          <p:cTn id="29" fill="hold">
                            <p:stCondLst>
                              <p:cond delay="1940"/>
                            </p:stCondLst>
                            <p:childTnLst>
                              <p:par>
                                <p:cTn id="30" presetID="31" presetClass="entr" presetSubtype="0"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300" fill="hold"/>
                                        <p:tgtEl>
                                          <p:spTgt spid="2"/>
                                        </p:tgtEl>
                                        <p:attrNameLst>
                                          <p:attrName>ppt_w</p:attrName>
                                        </p:attrNameLst>
                                      </p:cBhvr>
                                      <p:tavLst>
                                        <p:tav tm="0">
                                          <p:val>
                                            <p:fltVal val="0"/>
                                          </p:val>
                                        </p:tav>
                                        <p:tav tm="100000">
                                          <p:val>
                                            <p:strVal val="#ppt_w"/>
                                          </p:val>
                                        </p:tav>
                                      </p:tavLst>
                                    </p:anim>
                                    <p:anim calcmode="lin" valueType="num">
                                      <p:cBhvr>
                                        <p:cTn id="33" dur="300" fill="hold"/>
                                        <p:tgtEl>
                                          <p:spTgt spid="2"/>
                                        </p:tgtEl>
                                        <p:attrNameLst>
                                          <p:attrName>ppt_h</p:attrName>
                                        </p:attrNameLst>
                                      </p:cBhvr>
                                      <p:tavLst>
                                        <p:tav tm="0">
                                          <p:val>
                                            <p:fltVal val="0"/>
                                          </p:val>
                                        </p:tav>
                                        <p:tav tm="100000">
                                          <p:val>
                                            <p:strVal val="#ppt_h"/>
                                          </p:val>
                                        </p:tav>
                                      </p:tavLst>
                                    </p:anim>
                                    <p:anim calcmode="lin" valueType="num">
                                      <p:cBhvr>
                                        <p:cTn id="34" dur="300" fill="hold"/>
                                        <p:tgtEl>
                                          <p:spTgt spid="2"/>
                                        </p:tgtEl>
                                        <p:attrNameLst>
                                          <p:attrName>style.rotation</p:attrName>
                                        </p:attrNameLst>
                                      </p:cBhvr>
                                      <p:tavLst>
                                        <p:tav tm="0">
                                          <p:val>
                                            <p:fltVal val="90"/>
                                          </p:val>
                                        </p:tav>
                                        <p:tav tm="100000">
                                          <p:val>
                                            <p:fltVal val="0"/>
                                          </p:val>
                                        </p:tav>
                                      </p:tavLst>
                                    </p:anim>
                                    <p:animEffect transition="in" filter="fade">
                                      <p:cBhvr>
                                        <p:cTn id="35" dur="300"/>
                                        <p:tgtEl>
                                          <p:spTgt spid="2"/>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p:cTn id="38" dur="300" fill="hold"/>
                                        <p:tgtEl>
                                          <p:spTgt spid="3"/>
                                        </p:tgtEl>
                                        <p:attrNameLst>
                                          <p:attrName>ppt_w</p:attrName>
                                        </p:attrNameLst>
                                      </p:cBhvr>
                                      <p:tavLst>
                                        <p:tav tm="0">
                                          <p:val>
                                            <p:fltVal val="0"/>
                                          </p:val>
                                        </p:tav>
                                        <p:tav tm="100000">
                                          <p:val>
                                            <p:strVal val="#ppt_w"/>
                                          </p:val>
                                        </p:tav>
                                      </p:tavLst>
                                    </p:anim>
                                    <p:anim calcmode="lin" valueType="num">
                                      <p:cBhvr>
                                        <p:cTn id="39" dur="300" fill="hold"/>
                                        <p:tgtEl>
                                          <p:spTgt spid="3"/>
                                        </p:tgtEl>
                                        <p:attrNameLst>
                                          <p:attrName>ppt_h</p:attrName>
                                        </p:attrNameLst>
                                      </p:cBhvr>
                                      <p:tavLst>
                                        <p:tav tm="0">
                                          <p:val>
                                            <p:fltVal val="0"/>
                                          </p:val>
                                        </p:tav>
                                        <p:tav tm="100000">
                                          <p:val>
                                            <p:strVal val="#ppt_h"/>
                                          </p:val>
                                        </p:tav>
                                      </p:tavLst>
                                    </p:anim>
                                    <p:anim calcmode="lin" valueType="num">
                                      <p:cBhvr>
                                        <p:cTn id="40" dur="300" fill="hold"/>
                                        <p:tgtEl>
                                          <p:spTgt spid="3"/>
                                        </p:tgtEl>
                                        <p:attrNameLst>
                                          <p:attrName>style.rotation</p:attrName>
                                        </p:attrNameLst>
                                      </p:cBhvr>
                                      <p:tavLst>
                                        <p:tav tm="0">
                                          <p:val>
                                            <p:fltVal val="90"/>
                                          </p:val>
                                        </p:tav>
                                        <p:tav tm="100000">
                                          <p:val>
                                            <p:fltVal val="0"/>
                                          </p:val>
                                        </p:tav>
                                      </p:tavLst>
                                    </p:anim>
                                    <p:animEffect transition="in" filter="fade">
                                      <p:cBhvr>
                                        <p:cTn id="41" dur="300"/>
                                        <p:tgtEl>
                                          <p:spTgt spid="3"/>
                                        </p:tgtEl>
                                      </p:cBhvr>
                                    </p:animEffect>
                                  </p:childTnLst>
                                </p:cTn>
                              </p:par>
                            </p:childTnLst>
                          </p:cTn>
                        </p:par>
                        <p:par>
                          <p:cTn id="42" fill="hold">
                            <p:stCondLst>
                              <p:cond delay="2240"/>
                            </p:stCondLst>
                            <p:childTnLst>
                              <p:par>
                                <p:cTn id="43" presetID="22" presetClass="entr" presetSubtype="8" fill="hold"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500"/>
                                        <p:tgtEl>
                                          <p:spTgt spid="10"/>
                                        </p:tgtEl>
                                      </p:cBhvr>
                                    </p:animEffect>
                                  </p:childTnLst>
                                </p:cTn>
                              </p:par>
                            </p:childTnLst>
                          </p:cTn>
                        </p:par>
                        <p:par>
                          <p:cTn id="46" fill="hold">
                            <p:stCondLst>
                              <p:cond delay="2740"/>
                            </p:stCondLst>
                            <p:childTnLst>
                              <p:par>
                                <p:cTn id="47" presetID="31"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300" fill="hold"/>
                                        <p:tgtEl>
                                          <p:spTgt spid="4"/>
                                        </p:tgtEl>
                                        <p:attrNameLst>
                                          <p:attrName>ppt_w</p:attrName>
                                        </p:attrNameLst>
                                      </p:cBhvr>
                                      <p:tavLst>
                                        <p:tav tm="0">
                                          <p:val>
                                            <p:fltVal val="0"/>
                                          </p:val>
                                        </p:tav>
                                        <p:tav tm="100000">
                                          <p:val>
                                            <p:strVal val="#ppt_w"/>
                                          </p:val>
                                        </p:tav>
                                      </p:tavLst>
                                    </p:anim>
                                    <p:anim calcmode="lin" valueType="num">
                                      <p:cBhvr>
                                        <p:cTn id="50" dur="300" fill="hold"/>
                                        <p:tgtEl>
                                          <p:spTgt spid="4"/>
                                        </p:tgtEl>
                                        <p:attrNameLst>
                                          <p:attrName>ppt_h</p:attrName>
                                        </p:attrNameLst>
                                      </p:cBhvr>
                                      <p:tavLst>
                                        <p:tav tm="0">
                                          <p:val>
                                            <p:fltVal val="0"/>
                                          </p:val>
                                        </p:tav>
                                        <p:tav tm="100000">
                                          <p:val>
                                            <p:strVal val="#ppt_h"/>
                                          </p:val>
                                        </p:tav>
                                      </p:tavLst>
                                    </p:anim>
                                    <p:anim calcmode="lin" valueType="num">
                                      <p:cBhvr>
                                        <p:cTn id="51" dur="300" fill="hold"/>
                                        <p:tgtEl>
                                          <p:spTgt spid="4"/>
                                        </p:tgtEl>
                                        <p:attrNameLst>
                                          <p:attrName>style.rotation</p:attrName>
                                        </p:attrNameLst>
                                      </p:cBhvr>
                                      <p:tavLst>
                                        <p:tav tm="0">
                                          <p:val>
                                            <p:fltVal val="90"/>
                                          </p:val>
                                        </p:tav>
                                        <p:tav tm="100000">
                                          <p:val>
                                            <p:fltVal val="0"/>
                                          </p:val>
                                        </p:tav>
                                      </p:tavLst>
                                    </p:anim>
                                    <p:animEffect transition="in" filter="fade">
                                      <p:cBhvr>
                                        <p:cTn id="52" dur="300"/>
                                        <p:tgtEl>
                                          <p:spTgt spid="4"/>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300" fill="hold"/>
                                        <p:tgtEl>
                                          <p:spTgt spid="5"/>
                                        </p:tgtEl>
                                        <p:attrNameLst>
                                          <p:attrName>ppt_w</p:attrName>
                                        </p:attrNameLst>
                                      </p:cBhvr>
                                      <p:tavLst>
                                        <p:tav tm="0">
                                          <p:val>
                                            <p:fltVal val="0"/>
                                          </p:val>
                                        </p:tav>
                                        <p:tav tm="100000">
                                          <p:val>
                                            <p:strVal val="#ppt_w"/>
                                          </p:val>
                                        </p:tav>
                                      </p:tavLst>
                                    </p:anim>
                                    <p:anim calcmode="lin" valueType="num">
                                      <p:cBhvr>
                                        <p:cTn id="56" dur="300" fill="hold"/>
                                        <p:tgtEl>
                                          <p:spTgt spid="5"/>
                                        </p:tgtEl>
                                        <p:attrNameLst>
                                          <p:attrName>ppt_h</p:attrName>
                                        </p:attrNameLst>
                                      </p:cBhvr>
                                      <p:tavLst>
                                        <p:tav tm="0">
                                          <p:val>
                                            <p:fltVal val="0"/>
                                          </p:val>
                                        </p:tav>
                                        <p:tav tm="100000">
                                          <p:val>
                                            <p:strVal val="#ppt_h"/>
                                          </p:val>
                                        </p:tav>
                                      </p:tavLst>
                                    </p:anim>
                                    <p:anim calcmode="lin" valueType="num">
                                      <p:cBhvr>
                                        <p:cTn id="57" dur="300" fill="hold"/>
                                        <p:tgtEl>
                                          <p:spTgt spid="5"/>
                                        </p:tgtEl>
                                        <p:attrNameLst>
                                          <p:attrName>style.rotation</p:attrName>
                                        </p:attrNameLst>
                                      </p:cBhvr>
                                      <p:tavLst>
                                        <p:tav tm="0">
                                          <p:val>
                                            <p:fltVal val="90"/>
                                          </p:val>
                                        </p:tav>
                                        <p:tav tm="100000">
                                          <p:val>
                                            <p:fltVal val="0"/>
                                          </p:val>
                                        </p:tav>
                                      </p:tavLst>
                                    </p:anim>
                                    <p:animEffect transition="in" filter="fade">
                                      <p:cBhvr>
                                        <p:cTn id="58" dur="300"/>
                                        <p:tgtEl>
                                          <p:spTgt spid="5"/>
                                        </p:tgtEl>
                                      </p:cBhvr>
                                    </p:animEffect>
                                  </p:childTnLst>
                                </p:cTn>
                              </p:par>
                            </p:childTnLst>
                          </p:cTn>
                        </p:par>
                        <p:par>
                          <p:cTn id="59" fill="hold">
                            <p:stCondLst>
                              <p:cond delay="3040"/>
                            </p:stCondLst>
                            <p:childTnLst>
                              <p:par>
                                <p:cTn id="60" presetID="22" presetClass="entr" presetSubtype="8"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left)">
                                      <p:cBhvr>
                                        <p:cTn id="62" dur="500"/>
                                        <p:tgtEl>
                                          <p:spTgt spid="18"/>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left)">
                                      <p:cBhvr>
                                        <p:cTn id="65" dur="500"/>
                                        <p:tgtEl>
                                          <p:spTgt spid="22"/>
                                        </p:tgtEl>
                                      </p:cBhvr>
                                    </p:animEffect>
                                  </p:childTnLst>
                                </p:cTn>
                              </p:par>
                            </p:childTnLst>
                          </p:cTn>
                        </p:par>
                        <p:par>
                          <p:cTn id="66" fill="hold">
                            <p:stCondLst>
                              <p:cond delay="3540"/>
                            </p:stCondLst>
                            <p:childTnLst>
                              <p:par>
                                <p:cTn id="67" presetID="22" presetClass="entr" presetSubtype="8"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left)">
                                      <p:cBhvr>
                                        <p:cTn id="69" dur="500"/>
                                        <p:tgtEl>
                                          <p:spTgt spid="9"/>
                                        </p:tgtEl>
                                      </p:cBhvr>
                                    </p:animEffect>
                                  </p:childTnLst>
                                </p:cTn>
                              </p:par>
                            </p:childTnLst>
                          </p:cTn>
                        </p:par>
                        <p:par>
                          <p:cTn id="70" fill="hold">
                            <p:stCondLst>
                              <p:cond delay="4040"/>
                            </p:stCondLst>
                            <p:childTnLst>
                              <p:par>
                                <p:cTn id="71" presetID="31" presetClass="entr" presetSubtype="0" fill="hold" grpId="0" nodeType="after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p:cTn id="73" dur="300" fill="hold"/>
                                        <p:tgtEl>
                                          <p:spTgt spid="6"/>
                                        </p:tgtEl>
                                        <p:attrNameLst>
                                          <p:attrName>ppt_w</p:attrName>
                                        </p:attrNameLst>
                                      </p:cBhvr>
                                      <p:tavLst>
                                        <p:tav tm="0">
                                          <p:val>
                                            <p:fltVal val="0"/>
                                          </p:val>
                                        </p:tav>
                                        <p:tav tm="100000">
                                          <p:val>
                                            <p:strVal val="#ppt_w"/>
                                          </p:val>
                                        </p:tav>
                                      </p:tavLst>
                                    </p:anim>
                                    <p:anim calcmode="lin" valueType="num">
                                      <p:cBhvr>
                                        <p:cTn id="74" dur="300" fill="hold"/>
                                        <p:tgtEl>
                                          <p:spTgt spid="6"/>
                                        </p:tgtEl>
                                        <p:attrNameLst>
                                          <p:attrName>ppt_h</p:attrName>
                                        </p:attrNameLst>
                                      </p:cBhvr>
                                      <p:tavLst>
                                        <p:tav tm="0">
                                          <p:val>
                                            <p:fltVal val="0"/>
                                          </p:val>
                                        </p:tav>
                                        <p:tav tm="100000">
                                          <p:val>
                                            <p:strVal val="#ppt_h"/>
                                          </p:val>
                                        </p:tav>
                                      </p:tavLst>
                                    </p:anim>
                                    <p:anim calcmode="lin" valueType="num">
                                      <p:cBhvr>
                                        <p:cTn id="75" dur="300" fill="hold"/>
                                        <p:tgtEl>
                                          <p:spTgt spid="6"/>
                                        </p:tgtEl>
                                        <p:attrNameLst>
                                          <p:attrName>style.rotation</p:attrName>
                                        </p:attrNameLst>
                                      </p:cBhvr>
                                      <p:tavLst>
                                        <p:tav tm="0">
                                          <p:val>
                                            <p:fltVal val="90"/>
                                          </p:val>
                                        </p:tav>
                                        <p:tav tm="100000">
                                          <p:val>
                                            <p:fltVal val="0"/>
                                          </p:val>
                                        </p:tav>
                                      </p:tavLst>
                                    </p:anim>
                                    <p:animEffect transition="in" filter="fade">
                                      <p:cBhvr>
                                        <p:cTn id="76" dur="300"/>
                                        <p:tgtEl>
                                          <p:spTgt spid="6"/>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7"/>
                                        </p:tgtEl>
                                        <p:attrNameLst>
                                          <p:attrName>style.visibility</p:attrName>
                                        </p:attrNameLst>
                                      </p:cBhvr>
                                      <p:to>
                                        <p:strVal val="visible"/>
                                      </p:to>
                                    </p:set>
                                    <p:anim calcmode="lin" valueType="num">
                                      <p:cBhvr>
                                        <p:cTn id="79" dur="300" fill="hold"/>
                                        <p:tgtEl>
                                          <p:spTgt spid="7"/>
                                        </p:tgtEl>
                                        <p:attrNameLst>
                                          <p:attrName>ppt_w</p:attrName>
                                        </p:attrNameLst>
                                      </p:cBhvr>
                                      <p:tavLst>
                                        <p:tav tm="0">
                                          <p:val>
                                            <p:fltVal val="0"/>
                                          </p:val>
                                        </p:tav>
                                        <p:tav tm="100000">
                                          <p:val>
                                            <p:strVal val="#ppt_w"/>
                                          </p:val>
                                        </p:tav>
                                      </p:tavLst>
                                    </p:anim>
                                    <p:anim calcmode="lin" valueType="num">
                                      <p:cBhvr>
                                        <p:cTn id="80" dur="300" fill="hold"/>
                                        <p:tgtEl>
                                          <p:spTgt spid="7"/>
                                        </p:tgtEl>
                                        <p:attrNameLst>
                                          <p:attrName>ppt_h</p:attrName>
                                        </p:attrNameLst>
                                      </p:cBhvr>
                                      <p:tavLst>
                                        <p:tav tm="0">
                                          <p:val>
                                            <p:fltVal val="0"/>
                                          </p:val>
                                        </p:tav>
                                        <p:tav tm="100000">
                                          <p:val>
                                            <p:strVal val="#ppt_h"/>
                                          </p:val>
                                        </p:tav>
                                      </p:tavLst>
                                    </p:anim>
                                    <p:anim calcmode="lin" valueType="num">
                                      <p:cBhvr>
                                        <p:cTn id="81" dur="300" fill="hold"/>
                                        <p:tgtEl>
                                          <p:spTgt spid="7"/>
                                        </p:tgtEl>
                                        <p:attrNameLst>
                                          <p:attrName>style.rotation</p:attrName>
                                        </p:attrNameLst>
                                      </p:cBhvr>
                                      <p:tavLst>
                                        <p:tav tm="0">
                                          <p:val>
                                            <p:fltVal val="90"/>
                                          </p:val>
                                        </p:tav>
                                        <p:tav tm="100000">
                                          <p:val>
                                            <p:fltVal val="0"/>
                                          </p:val>
                                        </p:tav>
                                      </p:tavLst>
                                    </p:anim>
                                    <p:animEffect transition="in" filter="fade">
                                      <p:cBhvr>
                                        <p:cTn id="82" dur="300"/>
                                        <p:tgtEl>
                                          <p:spTgt spid="7"/>
                                        </p:tgtEl>
                                      </p:cBhvr>
                                    </p:animEffect>
                                  </p:childTnLst>
                                </p:cTn>
                              </p:par>
                            </p:childTnLst>
                          </p:cTn>
                        </p:par>
                        <p:par>
                          <p:cTn id="83" fill="hold">
                            <p:stCondLst>
                              <p:cond delay="4340"/>
                            </p:stCondLst>
                            <p:childTnLst>
                              <p:par>
                                <p:cTn id="84" presetID="22" presetClass="entr" presetSubtype="8" fill="hold" grpId="0" nodeType="after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wipe(left)">
                                      <p:cBhvr>
                                        <p:cTn id="86" dur="500"/>
                                        <p:tgtEl>
                                          <p:spTgt spid="19"/>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wipe(left)">
                                      <p:cBhvr>
                                        <p:cTn id="8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P spid="6" grpId="0" animBg="1"/>
      <p:bldP spid="7" grpId="0"/>
      <p:bldP spid="8" grpId="0" animBg="1"/>
      <p:bldP spid="9" grpId="0" animBg="1"/>
      <p:bldP spid="11" grpId="0" animBg="1"/>
      <p:bldP spid="18" grpId="0" animBg="1"/>
      <p:bldP spid="19" grpId="0" animBg="1"/>
      <p:bldP spid="21" grpId="0"/>
      <p:bldP spid="22" grpId="0"/>
      <p:bldP spid="24" grpId="0"/>
      <p:bldP spid="25" grpId="0" animBg="1"/>
      <p:bldP spid="3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25">
            <a:extLst>
              <a:ext uri="{FF2B5EF4-FFF2-40B4-BE49-F238E27FC236}">
                <a16:creationId xmlns:a16="http://schemas.microsoft.com/office/drawing/2014/main" id="{C449645F-242F-480F-95E6-F30711C63886}"/>
              </a:ext>
            </a:extLst>
          </p:cNvPr>
          <p:cNvSpPr/>
          <p:nvPr/>
        </p:nvSpPr>
        <p:spPr bwMode="auto">
          <a:xfrm>
            <a:off x="1373161" y="1173883"/>
            <a:ext cx="1232797" cy="378734"/>
          </a:xfrm>
          <a:prstGeom prst="homePlate">
            <a:avLst/>
          </a:prstGeom>
          <a:noFill/>
          <a:ln w="38100" cap="flat" cmpd="sng">
            <a:solidFill>
              <a:srgbClr val="19B49B"/>
            </a:solidFill>
            <a:bevel/>
            <a:headEnd/>
            <a:tailEnd/>
          </a:ln>
          <a:effectLst/>
        </p:spPr>
        <p:txBody>
          <a:bodyPr lIns="60872" tIns="30435" rIns="60872" bIns="30435" anchor="ctr"/>
          <a:lstStyle/>
          <a:p>
            <a:pPr algn="ctr" defTabSz="672067"/>
            <a:endParaRPr lang="zh-CN" altLang="en-US" sz="1372" b="1" dirty="0">
              <a:solidFill>
                <a:schemeClr val="tx1">
                  <a:lumMod val="75000"/>
                  <a:lumOff val="25000"/>
                </a:schemeClr>
              </a:solidFill>
              <a:latin typeface="Arial" pitchFamily="34" charset="0"/>
              <a:ea typeface="微软雅黑" pitchFamily="34" charset="-122"/>
            </a:endParaRPr>
          </a:p>
        </p:txBody>
      </p:sp>
      <p:sp>
        <p:nvSpPr>
          <p:cNvPr id="3" name="TextBox 22">
            <a:extLst>
              <a:ext uri="{FF2B5EF4-FFF2-40B4-BE49-F238E27FC236}">
                <a16:creationId xmlns:a16="http://schemas.microsoft.com/office/drawing/2014/main" id="{57E764AD-324F-4FF8-A30A-8B62FD46D937}"/>
              </a:ext>
            </a:extLst>
          </p:cNvPr>
          <p:cNvSpPr txBox="1">
            <a:spLocks noChangeArrowheads="1"/>
          </p:cNvSpPr>
          <p:nvPr/>
        </p:nvSpPr>
        <p:spPr bwMode="auto">
          <a:xfrm>
            <a:off x="1424320" y="1222638"/>
            <a:ext cx="1035268" cy="246057"/>
          </a:xfrm>
          <a:prstGeom prst="rect">
            <a:avLst/>
          </a:prstGeom>
          <a:noFill/>
          <a:ln w="3175" cap="flat" cmpd="sng">
            <a:noFill/>
            <a:bevel/>
            <a:headEnd/>
            <a:tailEnd/>
          </a:ln>
          <a:effectLst/>
        </p:spPr>
        <p:txBody>
          <a:bodyPr lIns="60872" tIns="30435" rIns="60872" bIns="30435" anchor="ctr"/>
          <a:lstStyle>
            <a:defPPr>
              <a:defRPr lang="zh-CN"/>
            </a:defPPr>
            <a:lvl1pPr algn="ctr">
              <a:defRPr sz="2000" b="1">
                <a:solidFill>
                  <a:srgbClr val="F8F8F8"/>
                </a:solidFill>
                <a:ea typeface="微软雅黑" pitchFamily="34" charset="-122"/>
              </a:defRPr>
            </a:lvl1pPr>
          </a:lstStyle>
          <a:p>
            <a:pPr algn="l" defTabSz="672067"/>
            <a:r>
              <a:rPr lang="zh-CN" altLang="en-US" sz="1176" dirty="0">
                <a:solidFill>
                  <a:schemeClr val="tx1">
                    <a:lumMod val="75000"/>
                    <a:lumOff val="25000"/>
                  </a:schemeClr>
                </a:solidFill>
                <a:latin typeface="Calibri"/>
              </a:rPr>
              <a:t>类间最大方差</a:t>
            </a:r>
          </a:p>
        </p:txBody>
      </p:sp>
      <p:sp>
        <p:nvSpPr>
          <p:cNvPr id="4" name="五边形 27">
            <a:extLst>
              <a:ext uri="{FF2B5EF4-FFF2-40B4-BE49-F238E27FC236}">
                <a16:creationId xmlns:a16="http://schemas.microsoft.com/office/drawing/2014/main" id="{F45B92C8-3CCF-47FD-9449-C8367578899A}"/>
              </a:ext>
            </a:extLst>
          </p:cNvPr>
          <p:cNvSpPr/>
          <p:nvPr/>
        </p:nvSpPr>
        <p:spPr bwMode="auto">
          <a:xfrm>
            <a:off x="1403201" y="2459908"/>
            <a:ext cx="1232797" cy="378734"/>
          </a:xfrm>
          <a:prstGeom prst="homePlate">
            <a:avLst/>
          </a:prstGeom>
          <a:noFill/>
          <a:ln w="38100" cap="flat" cmpd="sng">
            <a:solidFill>
              <a:srgbClr val="53585F"/>
            </a:solidFill>
            <a:bevel/>
            <a:headEnd/>
            <a:tailEnd/>
          </a:ln>
          <a:effectLst/>
        </p:spPr>
        <p:txBody>
          <a:bodyPr lIns="60872" tIns="30435" rIns="60872" bIns="30435" anchor="ctr"/>
          <a:lstStyle/>
          <a:p>
            <a:pPr algn="ctr" defTabSz="672067"/>
            <a:endParaRPr lang="zh-CN" altLang="en-US" sz="1372" b="1" dirty="0">
              <a:solidFill>
                <a:schemeClr val="tx1">
                  <a:lumMod val="75000"/>
                  <a:lumOff val="25000"/>
                </a:schemeClr>
              </a:solidFill>
              <a:latin typeface="Arial" pitchFamily="34" charset="0"/>
              <a:ea typeface="微软雅黑" pitchFamily="34" charset="-122"/>
            </a:endParaRPr>
          </a:p>
        </p:txBody>
      </p:sp>
      <p:sp>
        <p:nvSpPr>
          <p:cNvPr id="5" name="TextBox 22">
            <a:extLst>
              <a:ext uri="{FF2B5EF4-FFF2-40B4-BE49-F238E27FC236}">
                <a16:creationId xmlns:a16="http://schemas.microsoft.com/office/drawing/2014/main" id="{B397D492-164E-44DE-AFBA-91A9A1655649}"/>
              </a:ext>
            </a:extLst>
          </p:cNvPr>
          <p:cNvSpPr txBox="1">
            <a:spLocks noChangeArrowheads="1"/>
          </p:cNvSpPr>
          <p:nvPr/>
        </p:nvSpPr>
        <p:spPr bwMode="auto">
          <a:xfrm>
            <a:off x="1504745" y="2526248"/>
            <a:ext cx="1029708" cy="246057"/>
          </a:xfrm>
          <a:prstGeom prst="rect">
            <a:avLst/>
          </a:prstGeom>
          <a:noFill/>
          <a:ln w="3175" cap="flat" cmpd="sng">
            <a:noFill/>
            <a:bevel/>
            <a:headEnd/>
            <a:tailEnd/>
          </a:ln>
          <a:effectLst/>
        </p:spPr>
        <p:txBody>
          <a:bodyPr lIns="60872" tIns="30435" rIns="60872" bIns="30435" anchor="ctr"/>
          <a:lstStyle>
            <a:defPPr>
              <a:defRPr lang="zh-CN"/>
            </a:defPPr>
            <a:lvl1pPr algn="ctr">
              <a:defRPr sz="2000" b="1">
                <a:solidFill>
                  <a:srgbClr val="F8F8F8"/>
                </a:solidFill>
                <a:ea typeface="微软雅黑" pitchFamily="34" charset="-122"/>
              </a:defRPr>
            </a:lvl1pPr>
          </a:lstStyle>
          <a:p>
            <a:pPr algn="l" defTabSz="672067"/>
            <a:r>
              <a:rPr lang="zh-CN" altLang="en-US" sz="1176" dirty="0">
                <a:solidFill>
                  <a:schemeClr val="tx1">
                    <a:lumMod val="75000"/>
                    <a:lumOff val="25000"/>
                  </a:schemeClr>
                </a:solidFill>
                <a:latin typeface="Calibri"/>
              </a:rPr>
              <a:t>最大类间距离</a:t>
            </a:r>
          </a:p>
        </p:txBody>
      </p:sp>
      <p:sp>
        <p:nvSpPr>
          <p:cNvPr id="6" name="五边形 29">
            <a:extLst>
              <a:ext uri="{FF2B5EF4-FFF2-40B4-BE49-F238E27FC236}">
                <a16:creationId xmlns:a16="http://schemas.microsoft.com/office/drawing/2014/main" id="{A32C9EFE-FC36-479D-9354-5DE16BF117CC}"/>
              </a:ext>
            </a:extLst>
          </p:cNvPr>
          <p:cNvSpPr/>
          <p:nvPr/>
        </p:nvSpPr>
        <p:spPr bwMode="auto">
          <a:xfrm>
            <a:off x="1489402" y="3931103"/>
            <a:ext cx="1232797" cy="378734"/>
          </a:xfrm>
          <a:prstGeom prst="homePlate">
            <a:avLst/>
          </a:prstGeom>
          <a:noFill/>
          <a:ln w="38100" cap="flat" cmpd="sng">
            <a:solidFill>
              <a:srgbClr val="959AA2"/>
            </a:solidFill>
            <a:bevel/>
            <a:headEnd/>
            <a:tailEnd/>
          </a:ln>
          <a:effectLst/>
        </p:spPr>
        <p:txBody>
          <a:bodyPr lIns="60872" tIns="30435" rIns="60872" bIns="30435" anchor="ctr"/>
          <a:lstStyle/>
          <a:p>
            <a:pPr algn="ctr" defTabSz="672067"/>
            <a:endParaRPr lang="zh-CN" altLang="en-US" sz="1372" b="1" dirty="0">
              <a:solidFill>
                <a:schemeClr val="tx1">
                  <a:lumMod val="75000"/>
                  <a:lumOff val="25000"/>
                </a:schemeClr>
              </a:solidFill>
              <a:latin typeface="Arial" pitchFamily="34" charset="0"/>
              <a:ea typeface="微软雅黑" pitchFamily="34" charset="-122"/>
            </a:endParaRPr>
          </a:p>
        </p:txBody>
      </p:sp>
      <p:sp>
        <p:nvSpPr>
          <p:cNvPr id="7" name="TextBox 22">
            <a:extLst>
              <a:ext uri="{FF2B5EF4-FFF2-40B4-BE49-F238E27FC236}">
                <a16:creationId xmlns:a16="http://schemas.microsoft.com/office/drawing/2014/main" id="{A451601D-722E-40E2-9C3D-50EB588A3BAD}"/>
              </a:ext>
            </a:extLst>
          </p:cNvPr>
          <p:cNvSpPr txBox="1">
            <a:spLocks noChangeArrowheads="1"/>
          </p:cNvSpPr>
          <p:nvPr/>
        </p:nvSpPr>
        <p:spPr bwMode="auto">
          <a:xfrm>
            <a:off x="1623245" y="4004233"/>
            <a:ext cx="1029708" cy="246057"/>
          </a:xfrm>
          <a:prstGeom prst="rect">
            <a:avLst/>
          </a:prstGeom>
          <a:noFill/>
          <a:ln w="3175" cap="flat" cmpd="sng">
            <a:noFill/>
            <a:bevel/>
            <a:headEnd/>
            <a:tailEnd/>
          </a:ln>
          <a:effectLst/>
        </p:spPr>
        <p:txBody>
          <a:bodyPr lIns="60872" tIns="30435" rIns="60872" bIns="30435" anchor="ctr"/>
          <a:lstStyle>
            <a:defPPr>
              <a:defRPr lang="zh-CN"/>
            </a:defPPr>
            <a:lvl1pPr algn="ctr">
              <a:defRPr sz="2000" b="1">
                <a:solidFill>
                  <a:srgbClr val="F8F8F8"/>
                </a:solidFill>
                <a:ea typeface="微软雅黑" pitchFamily="34" charset="-122"/>
              </a:defRPr>
            </a:lvl1pPr>
          </a:lstStyle>
          <a:p>
            <a:pPr algn="l" defTabSz="672067"/>
            <a:r>
              <a:rPr lang="zh-CN" altLang="en-US" sz="1176" dirty="0">
                <a:solidFill>
                  <a:schemeClr val="tx1">
                    <a:lumMod val="75000"/>
                    <a:lumOff val="25000"/>
                  </a:schemeClr>
                </a:solidFill>
                <a:latin typeface="Calibri"/>
              </a:rPr>
              <a:t>区域生长法</a:t>
            </a:r>
          </a:p>
        </p:txBody>
      </p:sp>
      <p:sp>
        <p:nvSpPr>
          <p:cNvPr id="8" name="任意多边形 31">
            <a:extLst>
              <a:ext uri="{FF2B5EF4-FFF2-40B4-BE49-F238E27FC236}">
                <a16:creationId xmlns:a16="http://schemas.microsoft.com/office/drawing/2014/main" id="{A2CCE8F6-4E34-480F-A55F-1C73A3246534}"/>
              </a:ext>
            </a:extLst>
          </p:cNvPr>
          <p:cNvSpPr/>
          <p:nvPr/>
        </p:nvSpPr>
        <p:spPr bwMode="auto">
          <a:xfrm>
            <a:off x="419787" y="1345667"/>
            <a:ext cx="838529" cy="1180580"/>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ln>
            <a:solidFill>
              <a:schemeClr val="tx1">
                <a:lumMod val="65000"/>
                <a:lumOff val="35000"/>
              </a:schemeClr>
            </a:solidFill>
            <a:headEnd type="oval"/>
            <a:tailEnd type="oval"/>
          </a:ln>
          <a:effectLst/>
        </p:spPr>
        <p:style>
          <a:lnRef idx="1">
            <a:schemeClr val="dk1"/>
          </a:lnRef>
          <a:fillRef idx="0">
            <a:schemeClr val="dk1"/>
          </a:fillRef>
          <a:effectRef idx="0">
            <a:schemeClr val="dk1"/>
          </a:effectRef>
          <a:fontRef idx="minor">
            <a:schemeClr val="tx1"/>
          </a:fontRef>
        </p:style>
        <p:txBody>
          <a:bodyPr lIns="60872" tIns="30435" rIns="60872" bIns="30435" anchor="ctr">
            <a:sp3d/>
          </a:bodyPr>
          <a:lstStyle/>
          <a:p>
            <a:pPr algn="ctr" defTabSz="672067" eaLnBrk="0" fontAlgn="ctr" hangingPunct="0">
              <a:buClr>
                <a:srgbClr val="FF0000"/>
              </a:buClr>
              <a:buSzPct val="70000"/>
              <a:defRPr/>
            </a:pPr>
            <a:endParaRPr lang="zh-CN" altLang="en-US" sz="1078" b="1" dirty="0">
              <a:solidFill>
                <a:prstClr val="white"/>
              </a:solidFill>
              <a:latin typeface="微软雅黑" pitchFamily="34" charset="-122"/>
              <a:ea typeface="微软雅黑" pitchFamily="34" charset="-122"/>
            </a:endParaRPr>
          </a:p>
        </p:txBody>
      </p:sp>
      <p:sp>
        <p:nvSpPr>
          <p:cNvPr id="9" name="任意多边形 32">
            <a:extLst>
              <a:ext uri="{FF2B5EF4-FFF2-40B4-BE49-F238E27FC236}">
                <a16:creationId xmlns:a16="http://schemas.microsoft.com/office/drawing/2014/main" id="{315CD295-DDE2-416F-857F-BFA3C1C5723B}"/>
              </a:ext>
            </a:extLst>
          </p:cNvPr>
          <p:cNvSpPr/>
          <p:nvPr/>
        </p:nvSpPr>
        <p:spPr bwMode="auto">
          <a:xfrm flipV="1">
            <a:off x="556263" y="2917754"/>
            <a:ext cx="838529" cy="1202716"/>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ln>
            <a:solidFill>
              <a:schemeClr val="tx1">
                <a:lumMod val="65000"/>
                <a:lumOff val="35000"/>
              </a:schemeClr>
            </a:solidFill>
            <a:headEnd type="oval"/>
            <a:tailEnd type="oval"/>
          </a:ln>
          <a:effectLst/>
        </p:spPr>
        <p:style>
          <a:lnRef idx="1">
            <a:schemeClr val="dk1"/>
          </a:lnRef>
          <a:fillRef idx="0">
            <a:schemeClr val="dk1"/>
          </a:fillRef>
          <a:effectRef idx="0">
            <a:schemeClr val="dk1"/>
          </a:effectRef>
          <a:fontRef idx="minor">
            <a:schemeClr val="tx1"/>
          </a:fontRef>
        </p:style>
        <p:txBody>
          <a:bodyPr lIns="60872" tIns="30435" rIns="60872" bIns="30435" anchor="ctr">
            <a:sp3d/>
          </a:bodyPr>
          <a:lstStyle/>
          <a:p>
            <a:pPr algn="ctr" defTabSz="672067" eaLnBrk="0" fontAlgn="ctr" hangingPunct="0">
              <a:buClr>
                <a:srgbClr val="FF0000"/>
              </a:buClr>
              <a:buSzPct val="70000"/>
              <a:defRPr/>
            </a:pPr>
            <a:endParaRPr lang="zh-CN" altLang="en-US" sz="1078" b="1" dirty="0">
              <a:solidFill>
                <a:prstClr val="white"/>
              </a:solidFill>
              <a:latin typeface="微软雅黑" pitchFamily="34" charset="-122"/>
              <a:ea typeface="微软雅黑" pitchFamily="34" charset="-122"/>
            </a:endParaRPr>
          </a:p>
        </p:txBody>
      </p:sp>
      <p:cxnSp>
        <p:nvCxnSpPr>
          <p:cNvPr id="10" name="直接连接符 9">
            <a:extLst>
              <a:ext uri="{FF2B5EF4-FFF2-40B4-BE49-F238E27FC236}">
                <a16:creationId xmlns:a16="http://schemas.microsoft.com/office/drawing/2014/main" id="{4B9344CF-1A3E-448D-AA14-DA12C95CFCF4}"/>
              </a:ext>
            </a:extLst>
          </p:cNvPr>
          <p:cNvCxnSpPr/>
          <p:nvPr/>
        </p:nvCxnSpPr>
        <p:spPr bwMode="auto">
          <a:xfrm>
            <a:off x="449378" y="2649275"/>
            <a:ext cx="838529" cy="2"/>
          </a:xfrm>
          <a:prstGeom prst="line">
            <a:avLst/>
          </a:prstGeom>
          <a:ln>
            <a:solidFill>
              <a:schemeClr val="tx1">
                <a:lumMod val="65000"/>
                <a:lumOff val="35000"/>
              </a:schemeClr>
            </a:solidFill>
            <a:headEnd type="oval"/>
            <a:tailEnd type="oval"/>
          </a:ln>
          <a:effectLst/>
        </p:spPr>
        <p:style>
          <a:lnRef idx="1">
            <a:schemeClr val="dk1"/>
          </a:lnRef>
          <a:fillRef idx="0">
            <a:schemeClr val="dk1"/>
          </a:fillRef>
          <a:effectRef idx="0">
            <a:schemeClr val="dk1"/>
          </a:effectRef>
          <a:fontRef idx="minor">
            <a:schemeClr val="tx1"/>
          </a:fontRef>
        </p:style>
      </p:cxnSp>
      <p:sp>
        <p:nvSpPr>
          <p:cNvPr id="11" name="椭圆 10">
            <a:extLst>
              <a:ext uri="{FF2B5EF4-FFF2-40B4-BE49-F238E27FC236}">
                <a16:creationId xmlns:a16="http://schemas.microsoft.com/office/drawing/2014/main" id="{1175C59D-0D76-4F70-8E1A-CEB2682DB262}"/>
              </a:ext>
            </a:extLst>
          </p:cNvPr>
          <p:cNvSpPr>
            <a:spLocks noChangeArrowheads="1"/>
          </p:cNvSpPr>
          <p:nvPr/>
        </p:nvSpPr>
        <p:spPr bwMode="auto">
          <a:xfrm>
            <a:off x="94219" y="2254502"/>
            <a:ext cx="924087" cy="923302"/>
          </a:xfrm>
          <a:prstGeom prst="ellipse">
            <a:avLst/>
          </a:prstGeom>
          <a:solidFill>
            <a:srgbClr val="19B49B"/>
          </a:solidFill>
          <a:ln w="76200" cap="flat" cmpd="sng">
            <a:solidFill>
              <a:srgbClr val="FFFFFF"/>
            </a:solidFill>
            <a:bevel/>
            <a:headEnd/>
            <a:tailEnd/>
          </a:ln>
          <a:effectLst/>
        </p:spPr>
        <p:txBody>
          <a:bodyPr lIns="60872" tIns="30435" rIns="60872" bIns="30435" anchor="ctr"/>
          <a:lstStyle/>
          <a:p>
            <a:pPr algn="ctr" defTabSz="672067"/>
            <a:r>
              <a:rPr lang="zh-CN" altLang="en-US" sz="1372" b="1" dirty="0">
                <a:solidFill>
                  <a:srgbClr val="F8F8F8"/>
                </a:solidFill>
                <a:latin typeface="Calibri"/>
                <a:ea typeface="微软雅黑" pitchFamily="34" charset="-122"/>
              </a:rPr>
              <a:t>图像分割</a:t>
            </a:r>
            <a:endParaRPr lang="en-US" altLang="zh-CN" sz="1372" b="1" dirty="0">
              <a:solidFill>
                <a:srgbClr val="F8F8F8"/>
              </a:solidFill>
              <a:latin typeface="Calibri"/>
              <a:ea typeface="微软雅黑" pitchFamily="34" charset="-122"/>
            </a:endParaRPr>
          </a:p>
        </p:txBody>
      </p:sp>
      <p:sp>
        <p:nvSpPr>
          <p:cNvPr id="19" name="圆角矩形 42">
            <a:extLst>
              <a:ext uri="{FF2B5EF4-FFF2-40B4-BE49-F238E27FC236}">
                <a16:creationId xmlns:a16="http://schemas.microsoft.com/office/drawing/2014/main" id="{6BBC09C8-7B1F-4CC7-ADBB-508AEC94A977}"/>
              </a:ext>
            </a:extLst>
          </p:cNvPr>
          <p:cNvSpPr/>
          <p:nvPr/>
        </p:nvSpPr>
        <p:spPr bwMode="auto">
          <a:xfrm>
            <a:off x="2722199" y="3820510"/>
            <a:ext cx="2029004" cy="797631"/>
          </a:xfrm>
          <a:prstGeom prst="roundRect">
            <a:avLst>
              <a:gd name="adj" fmla="val 9992"/>
            </a:avLst>
          </a:prstGeom>
          <a:solidFill>
            <a:schemeClr val="bg1">
              <a:lumMod val="95000"/>
            </a:schemeClr>
          </a:solidFill>
          <a:ln w="3175" cap="flat" cmpd="sng">
            <a:solidFill>
              <a:schemeClr val="bg1">
                <a:lumMod val="50000"/>
              </a:schemeClr>
            </a:solidFill>
            <a:bevel/>
            <a:headEnd/>
            <a:tailEnd/>
          </a:ln>
        </p:spPr>
        <p:txBody>
          <a:bodyPr lIns="60872" tIns="30435" rIns="60872" bIns="30435" anchor="ctr"/>
          <a:lstStyle/>
          <a:p>
            <a:pPr marL="672067" lvl="2" defTabSz="672067"/>
            <a:endParaRPr lang="zh-CN" altLang="en-US" sz="980" dirty="0">
              <a:solidFill>
                <a:srgbClr val="0070C0">
                  <a:lumMod val="75000"/>
                </a:srgbClr>
              </a:solidFill>
              <a:latin typeface="Arial" pitchFamily="34" charset="0"/>
              <a:ea typeface="宋体" pitchFamily="2" charset="-122"/>
            </a:endParaRPr>
          </a:p>
        </p:txBody>
      </p:sp>
      <p:sp>
        <p:nvSpPr>
          <p:cNvPr id="21" name="TextBox 32">
            <a:extLst>
              <a:ext uri="{FF2B5EF4-FFF2-40B4-BE49-F238E27FC236}">
                <a16:creationId xmlns:a16="http://schemas.microsoft.com/office/drawing/2014/main" id="{5CE7265A-E337-46C7-A704-73D30C3B80A9}"/>
              </a:ext>
            </a:extLst>
          </p:cNvPr>
          <p:cNvSpPr txBox="1">
            <a:spLocks noChangeArrowheads="1"/>
          </p:cNvSpPr>
          <p:nvPr/>
        </p:nvSpPr>
        <p:spPr bwMode="auto">
          <a:xfrm>
            <a:off x="2847310" y="4004233"/>
            <a:ext cx="1752885" cy="215093"/>
          </a:xfrm>
          <a:prstGeom prst="rect">
            <a:avLst/>
          </a:prstGeom>
          <a:noFill/>
          <a:ln w="3175" cap="flat" cmpd="sng">
            <a:noFill/>
            <a:bevel/>
            <a:headEnd/>
            <a:tailEnd/>
          </a:ln>
        </p:spPr>
        <p:txBody>
          <a:bodyPr lIns="60872" tIns="30435" rIns="60872" bIns="30435" anchor="ctr"/>
          <a:lstStyle>
            <a:defPPr>
              <a:defRPr lang="zh-CN"/>
            </a:defPPr>
            <a:lvl1pPr algn="ctr">
              <a:defRPr>
                <a:solidFill>
                  <a:srgbClr val="FFFFFF"/>
                </a:solidFill>
                <a:ea typeface="微软雅黑" pitchFamily="34" charset="-122"/>
              </a:defRPr>
            </a:lvl1pPr>
          </a:lstStyle>
          <a:p>
            <a:pPr algn="l" defTabSz="672067"/>
            <a:r>
              <a:rPr lang="zh-CN" altLang="en-US" sz="1100" dirty="0">
                <a:solidFill>
                  <a:prstClr val="black">
                    <a:lumMod val="75000"/>
                    <a:lumOff val="25000"/>
                  </a:prstClr>
                </a:solidFill>
              </a:rPr>
              <a:t>通过鼠标选择一个种子点，对该种子点通过</a:t>
            </a:r>
            <a:r>
              <a:rPr lang="en-US" altLang="zh-CN" sz="1100" dirty="0">
                <a:solidFill>
                  <a:prstClr val="black">
                    <a:lumMod val="75000"/>
                    <a:lumOff val="25000"/>
                  </a:prstClr>
                </a:solidFill>
              </a:rPr>
              <a:t>4</a:t>
            </a:r>
            <a:r>
              <a:rPr lang="zh-CN" altLang="en-US" sz="1100" dirty="0">
                <a:solidFill>
                  <a:prstClr val="black">
                    <a:lumMod val="75000"/>
                    <a:lumOff val="25000"/>
                  </a:prstClr>
                </a:solidFill>
              </a:rPr>
              <a:t>邻域遍历，从而实现图像分割</a:t>
            </a:r>
          </a:p>
        </p:txBody>
      </p:sp>
      <p:sp>
        <p:nvSpPr>
          <p:cNvPr id="24" name="TextBox 20">
            <a:extLst>
              <a:ext uri="{FF2B5EF4-FFF2-40B4-BE49-F238E27FC236}">
                <a16:creationId xmlns:a16="http://schemas.microsoft.com/office/drawing/2014/main" id="{EB26C217-C54D-4DC3-A97E-9838E751E17B}"/>
              </a:ext>
            </a:extLst>
          </p:cNvPr>
          <p:cNvSpPr txBox="1"/>
          <p:nvPr/>
        </p:nvSpPr>
        <p:spPr>
          <a:xfrm>
            <a:off x="907976" y="292746"/>
            <a:ext cx="2067957" cy="461665"/>
          </a:xfrm>
          <a:prstGeom prst="rect">
            <a:avLst/>
          </a:prstGeom>
          <a:noFill/>
        </p:spPr>
        <p:txBody>
          <a:bodyPr wrap="square" rtlCol="0">
            <a:spAutoFit/>
          </a:bodyPr>
          <a:lstStyle/>
          <a:p>
            <a:r>
              <a:rPr lang="zh-CN" altLang="en-US" sz="2400" b="1" dirty="0">
                <a:latin typeface="Agency FB" panose="020B0503020202020204" pitchFamily="34" charset="0"/>
              </a:rPr>
              <a:t>系统功能演示</a:t>
            </a:r>
          </a:p>
        </p:txBody>
      </p:sp>
      <p:sp>
        <p:nvSpPr>
          <p:cNvPr id="25" name="矩形 24">
            <a:extLst>
              <a:ext uri="{FF2B5EF4-FFF2-40B4-BE49-F238E27FC236}">
                <a16:creationId xmlns:a16="http://schemas.microsoft.com/office/drawing/2014/main" id="{EF22F17D-0B23-4A3D-9971-1750C562C8F4}"/>
              </a:ext>
            </a:extLst>
          </p:cNvPr>
          <p:cNvSpPr/>
          <p:nvPr/>
        </p:nvSpPr>
        <p:spPr>
          <a:xfrm>
            <a:off x="398206" y="317090"/>
            <a:ext cx="412955" cy="412955"/>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gency FB" panose="020B0503020202020204" pitchFamily="34" charset="0"/>
              </a:rPr>
              <a:t>05</a:t>
            </a:r>
            <a:endParaRPr lang="zh-CN" altLang="en-US" sz="2000" dirty="0">
              <a:latin typeface="Agency FB" panose="020B0503020202020204" pitchFamily="34" charset="0"/>
            </a:endParaRPr>
          </a:p>
        </p:txBody>
      </p:sp>
      <p:cxnSp>
        <p:nvCxnSpPr>
          <p:cNvPr id="26" name="直接连接符 25">
            <a:extLst>
              <a:ext uri="{FF2B5EF4-FFF2-40B4-BE49-F238E27FC236}">
                <a16:creationId xmlns:a16="http://schemas.microsoft.com/office/drawing/2014/main" id="{5F6E725B-058A-450E-9CDB-29177FDA2F3B}"/>
              </a:ext>
            </a:extLst>
          </p:cNvPr>
          <p:cNvCxnSpPr>
            <a:cxnSpLocks/>
          </p:cNvCxnSpPr>
          <p:nvPr/>
        </p:nvCxnSpPr>
        <p:spPr>
          <a:xfrm>
            <a:off x="1489402" y="744794"/>
            <a:ext cx="7256207" cy="0"/>
          </a:xfrm>
          <a:prstGeom prst="line">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31" name="任意多边形: 形状 30">
            <a:extLst>
              <a:ext uri="{FF2B5EF4-FFF2-40B4-BE49-F238E27FC236}">
                <a16:creationId xmlns:a16="http://schemas.microsoft.com/office/drawing/2014/main" id="{58F6DB5F-146E-42A8-9425-CB1AAE910E82}"/>
              </a:ext>
            </a:extLst>
          </p:cNvPr>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59CD0779-6A52-47E9-A6D8-AAC57C2F349C}"/>
              </a:ext>
            </a:extLst>
          </p:cNvPr>
          <p:cNvPicPr>
            <a:picLocks noChangeAspect="1"/>
          </p:cNvPicPr>
          <p:nvPr/>
        </p:nvPicPr>
        <p:blipFill>
          <a:blip r:embed="rId3"/>
          <a:stretch>
            <a:fillRect/>
          </a:stretch>
        </p:blipFill>
        <p:spPr>
          <a:xfrm>
            <a:off x="5931414" y="2376176"/>
            <a:ext cx="1689933" cy="1170309"/>
          </a:xfrm>
          <a:prstGeom prst="rect">
            <a:avLst/>
          </a:prstGeom>
        </p:spPr>
      </p:pic>
      <p:pic>
        <p:nvPicPr>
          <p:cNvPr id="13" name="图片 12">
            <a:extLst>
              <a:ext uri="{FF2B5EF4-FFF2-40B4-BE49-F238E27FC236}">
                <a16:creationId xmlns:a16="http://schemas.microsoft.com/office/drawing/2014/main" id="{5E237652-B5C7-49F9-B60C-01A0C74F0E42}"/>
              </a:ext>
            </a:extLst>
          </p:cNvPr>
          <p:cNvPicPr>
            <a:picLocks noChangeAspect="1"/>
          </p:cNvPicPr>
          <p:nvPr/>
        </p:nvPicPr>
        <p:blipFill>
          <a:blip r:embed="rId4"/>
          <a:stretch>
            <a:fillRect/>
          </a:stretch>
        </p:blipFill>
        <p:spPr>
          <a:xfrm>
            <a:off x="5979019" y="883540"/>
            <a:ext cx="1642328" cy="1170309"/>
          </a:xfrm>
          <a:prstGeom prst="rect">
            <a:avLst/>
          </a:prstGeom>
        </p:spPr>
      </p:pic>
      <p:pic>
        <p:nvPicPr>
          <p:cNvPr id="14" name="图片 13">
            <a:extLst>
              <a:ext uri="{FF2B5EF4-FFF2-40B4-BE49-F238E27FC236}">
                <a16:creationId xmlns:a16="http://schemas.microsoft.com/office/drawing/2014/main" id="{28DEE3A1-66AB-41DE-BB54-932538E657D9}"/>
              </a:ext>
            </a:extLst>
          </p:cNvPr>
          <p:cNvPicPr>
            <a:picLocks noChangeAspect="1"/>
          </p:cNvPicPr>
          <p:nvPr/>
        </p:nvPicPr>
        <p:blipFill>
          <a:blip r:embed="rId5"/>
          <a:stretch>
            <a:fillRect/>
          </a:stretch>
        </p:blipFill>
        <p:spPr>
          <a:xfrm>
            <a:off x="5477429" y="3653494"/>
            <a:ext cx="2404879" cy="1386819"/>
          </a:xfrm>
          <a:prstGeom prst="rect">
            <a:avLst/>
          </a:prstGeom>
        </p:spPr>
      </p:pic>
    </p:spTree>
    <p:extLst>
      <p:ext uri="{BB962C8B-B14F-4D97-AF65-F5344CB8AC3E}">
        <p14:creationId xmlns:p14="http://schemas.microsoft.com/office/powerpoint/2010/main" val="32845881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
                                        <p:tgtEl>
                                          <p:spTgt spid="31"/>
                                        </p:tgtEl>
                                      </p:cBhvr>
                                    </p:animEffect>
                                  </p:childTnLst>
                                </p:cTn>
                              </p:par>
                            </p:childTnLst>
                          </p:cTn>
                        </p:par>
                        <p:par>
                          <p:cTn id="8" fill="hold">
                            <p:stCondLst>
                              <p:cond delay="1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300"/>
                                        <p:tgtEl>
                                          <p:spTgt spid="26"/>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400" fill="hold"/>
                                        <p:tgtEl>
                                          <p:spTgt spid="25"/>
                                        </p:tgtEl>
                                        <p:attrNameLst>
                                          <p:attrName>ppt_x</p:attrName>
                                        </p:attrNameLst>
                                      </p:cBhvr>
                                      <p:tavLst>
                                        <p:tav tm="0">
                                          <p:val>
                                            <p:strVal val="0-#ppt_w/2"/>
                                          </p:val>
                                        </p:tav>
                                        <p:tav tm="100000">
                                          <p:val>
                                            <p:strVal val="#ppt_x"/>
                                          </p:val>
                                        </p:tav>
                                      </p:tavLst>
                                    </p:anim>
                                    <p:anim calcmode="lin" valueType="num">
                                      <p:cBhvr additive="base">
                                        <p:cTn id="15" dur="400" fill="hold"/>
                                        <p:tgtEl>
                                          <p:spTgt spid="25"/>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iterate type="wd">
                                    <p:tmPct val="10000"/>
                                  </p:iterate>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400" fill="hold"/>
                                        <p:tgtEl>
                                          <p:spTgt spid="24"/>
                                        </p:tgtEl>
                                        <p:attrNameLst>
                                          <p:attrName>ppt_x</p:attrName>
                                        </p:attrNameLst>
                                      </p:cBhvr>
                                      <p:tavLst>
                                        <p:tav tm="0">
                                          <p:val>
                                            <p:strVal val="0-#ppt_w/2"/>
                                          </p:val>
                                        </p:tav>
                                        <p:tav tm="100000">
                                          <p:val>
                                            <p:strVal val="#ppt_x"/>
                                          </p:val>
                                        </p:tav>
                                      </p:tavLst>
                                    </p:anim>
                                    <p:anim calcmode="lin" valueType="num">
                                      <p:cBhvr additive="base">
                                        <p:cTn id="20" dur="400" fill="hold"/>
                                        <p:tgtEl>
                                          <p:spTgt spid="24"/>
                                        </p:tgtEl>
                                        <p:attrNameLst>
                                          <p:attrName>ppt_y</p:attrName>
                                        </p:attrNameLst>
                                      </p:cBhvr>
                                      <p:tavLst>
                                        <p:tav tm="0">
                                          <p:val>
                                            <p:strVal val="#ppt_y"/>
                                          </p:val>
                                        </p:tav>
                                        <p:tav tm="100000">
                                          <p:val>
                                            <p:strVal val="#ppt_y"/>
                                          </p:val>
                                        </p:tav>
                                      </p:tavLst>
                                    </p:anim>
                                  </p:childTnLst>
                                </p:cTn>
                              </p:par>
                            </p:childTnLst>
                          </p:cTn>
                        </p:par>
                        <p:par>
                          <p:cTn id="21" fill="hold">
                            <p:stCondLst>
                              <p:cond delay="940"/>
                            </p:stCondLst>
                            <p:childTnLst>
                              <p:par>
                                <p:cTn id="22" presetID="21" presetClass="entr" presetSubtype="1"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heel(1)">
                                      <p:cBhvr>
                                        <p:cTn id="24" dur="500"/>
                                        <p:tgtEl>
                                          <p:spTgt spid="11"/>
                                        </p:tgtEl>
                                      </p:cBhvr>
                                    </p:animEffect>
                                  </p:childTnLst>
                                </p:cTn>
                              </p:par>
                            </p:childTnLst>
                          </p:cTn>
                        </p:par>
                        <p:par>
                          <p:cTn id="25" fill="hold">
                            <p:stCondLst>
                              <p:cond delay="1440"/>
                            </p:stCondLst>
                            <p:childTnLst>
                              <p:par>
                                <p:cTn id="26" presetID="22" presetClass="entr" presetSubtype="4"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par>
                          <p:cTn id="29" fill="hold">
                            <p:stCondLst>
                              <p:cond delay="1940"/>
                            </p:stCondLst>
                            <p:childTnLst>
                              <p:par>
                                <p:cTn id="30" presetID="31" presetClass="entr" presetSubtype="0"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300" fill="hold"/>
                                        <p:tgtEl>
                                          <p:spTgt spid="2"/>
                                        </p:tgtEl>
                                        <p:attrNameLst>
                                          <p:attrName>ppt_w</p:attrName>
                                        </p:attrNameLst>
                                      </p:cBhvr>
                                      <p:tavLst>
                                        <p:tav tm="0">
                                          <p:val>
                                            <p:fltVal val="0"/>
                                          </p:val>
                                        </p:tav>
                                        <p:tav tm="100000">
                                          <p:val>
                                            <p:strVal val="#ppt_w"/>
                                          </p:val>
                                        </p:tav>
                                      </p:tavLst>
                                    </p:anim>
                                    <p:anim calcmode="lin" valueType="num">
                                      <p:cBhvr>
                                        <p:cTn id="33" dur="300" fill="hold"/>
                                        <p:tgtEl>
                                          <p:spTgt spid="2"/>
                                        </p:tgtEl>
                                        <p:attrNameLst>
                                          <p:attrName>ppt_h</p:attrName>
                                        </p:attrNameLst>
                                      </p:cBhvr>
                                      <p:tavLst>
                                        <p:tav tm="0">
                                          <p:val>
                                            <p:fltVal val="0"/>
                                          </p:val>
                                        </p:tav>
                                        <p:tav tm="100000">
                                          <p:val>
                                            <p:strVal val="#ppt_h"/>
                                          </p:val>
                                        </p:tav>
                                      </p:tavLst>
                                    </p:anim>
                                    <p:anim calcmode="lin" valueType="num">
                                      <p:cBhvr>
                                        <p:cTn id="34" dur="300" fill="hold"/>
                                        <p:tgtEl>
                                          <p:spTgt spid="2"/>
                                        </p:tgtEl>
                                        <p:attrNameLst>
                                          <p:attrName>style.rotation</p:attrName>
                                        </p:attrNameLst>
                                      </p:cBhvr>
                                      <p:tavLst>
                                        <p:tav tm="0">
                                          <p:val>
                                            <p:fltVal val="90"/>
                                          </p:val>
                                        </p:tav>
                                        <p:tav tm="100000">
                                          <p:val>
                                            <p:fltVal val="0"/>
                                          </p:val>
                                        </p:tav>
                                      </p:tavLst>
                                    </p:anim>
                                    <p:animEffect transition="in" filter="fade">
                                      <p:cBhvr>
                                        <p:cTn id="35" dur="300"/>
                                        <p:tgtEl>
                                          <p:spTgt spid="2"/>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p:cTn id="38" dur="300" fill="hold"/>
                                        <p:tgtEl>
                                          <p:spTgt spid="3"/>
                                        </p:tgtEl>
                                        <p:attrNameLst>
                                          <p:attrName>ppt_w</p:attrName>
                                        </p:attrNameLst>
                                      </p:cBhvr>
                                      <p:tavLst>
                                        <p:tav tm="0">
                                          <p:val>
                                            <p:fltVal val="0"/>
                                          </p:val>
                                        </p:tav>
                                        <p:tav tm="100000">
                                          <p:val>
                                            <p:strVal val="#ppt_w"/>
                                          </p:val>
                                        </p:tav>
                                      </p:tavLst>
                                    </p:anim>
                                    <p:anim calcmode="lin" valueType="num">
                                      <p:cBhvr>
                                        <p:cTn id="39" dur="300" fill="hold"/>
                                        <p:tgtEl>
                                          <p:spTgt spid="3"/>
                                        </p:tgtEl>
                                        <p:attrNameLst>
                                          <p:attrName>ppt_h</p:attrName>
                                        </p:attrNameLst>
                                      </p:cBhvr>
                                      <p:tavLst>
                                        <p:tav tm="0">
                                          <p:val>
                                            <p:fltVal val="0"/>
                                          </p:val>
                                        </p:tav>
                                        <p:tav tm="100000">
                                          <p:val>
                                            <p:strVal val="#ppt_h"/>
                                          </p:val>
                                        </p:tav>
                                      </p:tavLst>
                                    </p:anim>
                                    <p:anim calcmode="lin" valueType="num">
                                      <p:cBhvr>
                                        <p:cTn id="40" dur="300" fill="hold"/>
                                        <p:tgtEl>
                                          <p:spTgt spid="3"/>
                                        </p:tgtEl>
                                        <p:attrNameLst>
                                          <p:attrName>style.rotation</p:attrName>
                                        </p:attrNameLst>
                                      </p:cBhvr>
                                      <p:tavLst>
                                        <p:tav tm="0">
                                          <p:val>
                                            <p:fltVal val="90"/>
                                          </p:val>
                                        </p:tav>
                                        <p:tav tm="100000">
                                          <p:val>
                                            <p:fltVal val="0"/>
                                          </p:val>
                                        </p:tav>
                                      </p:tavLst>
                                    </p:anim>
                                    <p:animEffect transition="in" filter="fade">
                                      <p:cBhvr>
                                        <p:cTn id="41" dur="300"/>
                                        <p:tgtEl>
                                          <p:spTgt spid="3"/>
                                        </p:tgtEl>
                                      </p:cBhvr>
                                    </p:animEffect>
                                  </p:childTnLst>
                                </p:cTn>
                              </p:par>
                            </p:childTnLst>
                          </p:cTn>
                        </p:par>
                        <p:par>
                          <p:cTn id="42" fill="hold">
                            <p:stCondLst>
                              <p:cond delay="2240"/>
                            </p:stCondLst>
                            <p:childTnLst>
                              <p:par>
                                <p:cTn id="43" presetID="22" presetClass="entr" presetSubtype="8" fill="hold"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500"/>
                                        <p:tgtEl>
                                          <p:spTgt spid="10"/>
                                        </p:tgtEl>
                                      </p:cBhvr>
                                    </p:animEffect>
                                  </p:childTnLst>
                                </p:cTn>
                              </p:par>
                            </p:childTnLst>
                          </p:cTn>
                        </p:par>
                        <p:par>
                          <p:cTn id="46" fill="hold">
                            <p:stCondLst>
                              <p:cond delay="2740"/>
                            </p:stCondLst>
                            <p:childTnLst>
                              <p:par>
                                <p:cTn id="47" presetID="31"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300" fill="hold"/>
                                        <p:tgtEl>
                                          <p:spTgt spid="4"/>
                                        </p:tgtEl>
                                        <p:attrNameLst>
                                          <p:attrName>ppt_w</p:attrName>
                                        </p:attrNameLst>
                                      </p:cBhvr>
                                      <p:tavLst>
                                        <p:tav tm="0">
                                          <p:val>
                                            <p:fltVal val="0"/>
                                          </p:val>
                                        </p:tav>
                                        <p:tav tm="100000">
                                          <p:val>
                                            <p:strVal val="#ppt_w"/>
                                          </p:val>
                                        </p:tav>
                                      </p:tavLst>
                                    </p:anim>
                                    <p:anim calcmode="lin" valueType="num">
                                      <p:cBhvr>
                                        <p:cTn id="50" dur="300" fill="hold"/>
                                        <p:tgtEl>
                                          <p:spTgt spid="4"/>
                                        </p:tgtEl>
                                        <p:attrNameLst>
                                          <p:attrName>ppt_h</p:attrName>
                                        </p:attrNameLst>
                                      </p:cBhvr>
                                      <p:tavLst>
                                        <p:tav tm="0">
                                          <p:val>
                                            <p:fltVal val="0"/>
                                          </p:val>
                                        </p:tav>
                                        <p:tav tm="100000">
                                          <p:val>
                                            <p:strVal val="#ppt_h"/>
                                          </p:val>
                                        </p:tav>
                                      </p:tavLst>
                                    </p:anim>
                                    <p:anim calcmode="lin" valueType="num">
                                      <p:cBhvr>
                                        <p:cTn id="51" dur="300" fill="hold"/>
                                        <p:tgtEl>
                                          <p:spTgt spid="4"/>
                                        </p:tgtEl>
                                        <p:attrNameLst>
                                          <p:attrName>style.rotation</p:attrName>
                                        </p:attrNameLst>
                                      </p:cBhvr>
                                      <p:tavLst>
                                        <p:tav tm="0">
                                          <p:val>
                                            <p:fltVal val="90"/>
                                          </p:val>
                                        </p:tav>
                                        <p:tav tm="100000">
                                          <p:val>
                                            <p:fltVal val="0"/>
                                          </p:val>
                                        </p:tav>
                                      </p:tavLst>
                                    </p:anim>
                                    <p:animEffect transition="in" filter="fade">
                                      <p:cBhvr>
                                        <p:cTn id="52" dur="300"/>
                                        <p:tgtEl>
                                          <p:spTgt spid="4"/>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300" fill="hold"/>
                                        <p:tgtEl>
                                          <p:spTgt spid="5"/>
                                        </p:tgtEl>
                                        <p:attrNameLst>
                                          <p:attrName>ppt_w</p:attrName>
                                        </p:attrNameLst>
                                      </p:cBhvr>
                                      <p:tavLst>
                                        <p:tav tm="0">
                                          <p:val>
                                            <p:fltVal val="0"/>
                                          </p:val>
                                        </p:tav>
                                        <p:tav tm="100000">
                                          <p:val>
                                            <p:strVal val="#ppt_w"/>
                                          </p:val>
                                        </p:tav>
                                      </p:tavLst>
                                    </p:anim>
                                    <p:anim calcmode="lin" valueType="num">
                                      <p:cBhvr>
                                        <p:cTn id="56" dur="300" fill="hold"/>
                                        <p:tgtEl>
                                          <p:spTgt spid="5"/>
                                        </p:tgtEl>
                                        <p:attrNameLst>
                                          <p:attrName>ppt_h</p:attrName>
                                        </p:attrNameLst>
                                      </p:cBhvr>
                                      <p:tavLst>
                                        <p:tav tm="0">
                                          <p:val>
                                            <p:fltVal val="0"/>
                                          </p:val>
                                        </p:tav>
                                        <p:tav tm="100000">
                                          <p:val>
                                            <p:strVal val="#ppt_h"/>
                                          </p:val>
                                        </p:tav>
                                      </p:tavLst>
                                    </p:anim>
                                    <p:anim calcmode="lin" valueType="num">
                                      <p:cBhvr>
                                        <p:cTn id="57" dur="300" fill="hold"/>
                                        <p:tgtEl>
                                          <p:spTgt spid="5"/>
                                        </p:tgtEl>
                                        <p:attrNameLst>
                                          <p:attrName>style.rotation</p:attrName>
                                        </p:attrNameLst>
                                      </p:cBhvr>
                                      <p:tavLst>
                                        <p:tav tm="0">
                                          <p:val>
                                            <p:fltVal val="90"/>
                                          </p:val>
                                        </p:tav>
                                        <p:tav tm="100000">
                                          <p:val>
                                            <p:fltVal val="0"/>
                                          </p:val>
                                        </p:tav>
                                      </p:tavLst>
                                    </p:anim>
                                    <p:animEffect transition="in" filter="fade">
                                      <p:cBhvr>
                                        <p:cTn id="58" dur="300"/>
                                        <p:tgtEl>
                                          <p:spTgt spid="5"/>
                                        </p:tgtEl>
                                      </p:cBhvr>
                                    </p:animEffect>
                                  </p:childTnLst>
                                </p:cTn>
                              </p:par>
                            </p:childTnLst>
                          </p:cTn>
                        </p:par>
                        <p:par>
                          <p:cTn id="59" fill="hold">
                            <p:stCondLst>
                              <p:cond delay="3040"/>
                            </p:stCondLst>
                            <p:childTnLst>
                              <p:par>
                                <p:cTn id="60" presetID="22" presetClass="entr" presetSubtype="8"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par>
                          <p:cTn id="63" fill="hold">
                            <p:stCondLst>
                              <p:cond delay="3540"/>
                            </p:stCondLst>
                            <p:childTnLst>
                              <p:par>
                                <p:cTn id="64" presetID="31" presetClass="entr" presetSubtype="0" fill="hold" grpId="0" nodeType="afterEffect">
                                  <p:stCondLst>
                                    <p:cond delay="0"/>
                                  </p:stCondLst>
                                  <p:childTnLst>
                                    <p:set>
                                      <p:cBhvr>
                                        <p:cTn id="65" dur="1" fill="hold">
                                          <p:stCondLst>
                                            <p:cond delay="0"/>
                                          </p:stCondLst>
                                        </p:cTn>
                                        <p:tgtEl>
                                          <p:spTgt spid="6"/>
                                        </p:tgtEl>
                                        <p:attrNameLst>
                                          <p:attrName>style.visibility</p:attrName>
                                        </p:attrNameLst>
                                      </p:cBhvr>
                                      <p:to>
                                        <p:strVal val="visible"/>
                                      </p:to>
                                    </p:set>
                                    <p:anim calcmode="lin" valueType="num">
                                      <p:cBhvr>
                                        <p:cTn id="66" dur="300" fill="hold"/>
                                        <p:tgtEl>
                                          <p:spTgt spid="6"/>
                                        </p:tgtEl>
                                        <p:attrNameLst>
                                          <p:attrName>ppt_w</p:attrName>
                                        </p:attrNameLst>
                                      </p:cBhvr>
                                      <p:tavLst>
                                        <p:tav tm="0">
                                          <p:val>
                                            <p:fltVal val="0"/>
                                          </p:val>
                                        </p:tav>
                                        <p:tav tm="100000">
                                          <p:val>
                                            <p:strVal val="#ppt_w"/>
                                          </p:val>
                                        </p:tav>
                                      </p:tavLst>
                                    </p:anim>
                                    <p:anim calcmode="lin" valueType="num">
                                      <p:cBhvr>
                                        <p:cTn id="67" dur="300" fill="hold"/>
                                        <p:tgtEl>
                                          <p:spTgt spid="6"/>
                                        </p:tgtEl>
                                        <p:attrNameLst>
                                          <p:attrName>ppt_h</p:attrName>
                                        </p:attrNameLst>
                                      </p:cBhvr>
                                      <p:tavLst>
                                        <p:tav tm="0">
                                          <p:val>
                                            <p:fltVal val="0"/>
                                          </p:val>
                                        </p:tav>
                                        <p:tav tm="100000">
                                          <p:val>
                                            <p:strVal val="#ppt_h"/>
                                          </p:val>
                                        </p:tav>
                                      </p:tavLst>
                                    </p:anim>
                                    <p:anim calcmode="lin" valueType="num">
                                      <p:cBhvr>
                                        <p:cTn id="68" dur="300" fill="hold"/>
                                        <p:tgtEl>
                                          <p:spTgt spid="6"/>
                                        </p:tgtEl>
                                        <p:attrNameLst>
                                          <p:attrName>style.rotation</p:attrName>
                                        </p:attrNameLst>
                                      </p:cBhvr>
                                      <p:tavLst>
                                        <p:tav tm="0">
                                          <p:val>
                                            <p:fltVal val="90"/>
                                          </p:val>
                                        </p:tav>
                                        <p:tav tm="100000">
                                          <p:val>
                                            <p:fltVal val="0"/>
                                          </p:val>
                                        </p:tav>
                                      </p:tavLst>
                                    </p:anim>
                                    <p:animEffect transition="in" filter="fade">
                                      <p:cBhvr>
                                        <p:cTn id="69" dur="300"/>
                                        <p:tgtEl>
                                          <p:spTgt spid="6"/>
                                        </p:tgtEl>
                                      </p:cBhvr>
                                    </p:animEffect>
                                  </p:childTnLst>
                                </p:cTn>
                              </p:par>
                              <p:par>
                                <p:cTn id="70" presetID="31" presetClass="entr" presetSubtype="0" fill="hold" grpId="0" nodeType="with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p:cTn id="72" dur="300" fill="hold"/>
                                        <p:tgtEl>
                                          <p:spTgt spid="7"/>
                                        </p:tgtEl>
                                        <p:attrNameLst>
                                          <p:attrName>ppt_w</p:attrName>
                                        </p:attrNameLst>
                                      </p:cBhvr>
                                      <p:tavLst>
                                        <p:tav tm="0">
                                          <p:val>
                                            <p:fltVal val="0"/>
                                          </p:val>
                                        </p:tav>
                                        <p:tav tm="100000">
                                          <p:val>
                                            <p:strVal val="#ppt_w"/>
                                          </p:val>
                                        </p:tav>
                                      </p:tavLst>
                                    </p:anim>
                                    <p:anim calcmode="lin" valueType="num">
                                      <p:cBhvr>
                                        <p:cTn id="73" dur="300" fill="hold"/>
                                        <p:tgtEl>
                                          <p:spTgt spid="7"/>
                                        </p:tgtEl>
                                        <p:attrNameLst>
                                          <p:attrName>ppt_h</p:attrName>
                                        </p:attrNameLst>
                                      </p:cBhvr>
                                      <p:tavLst>
                                        <p:tav tm="0">
                                          <p:val>
                                            <p:fltVal val="0"/>
                                          </p:val>
                                        </p:tav>
                                        <p:tav tm="100000">
                                          <p:val>
                                            <p:strVal val="#ppt_h"/>
                                          </p:val>
                                        </p:tav>
                                      </p:tavLst>
                                    </p:anim>
                                    <p:anim calcmode="lin" valueType="num">
                                      <p:cBhvr>
                                        <p:cTn id="74" dur="300" fill="hold"/>
                                        <p:tgtEl>
                                          <p:spTgt spid="7"/>
                                        </p:tgtEl>
                                        <p:attrNameLst>
                                          <p:attrName>style.rotation</p:attrName>
                                        </p:attrNameLst>
                                      </p:cBhvr>
                                      <p:tavLst>
                                        <p:tav tm="0">
                                          <p:val>
                                            <p:fltVal val="90"/>
                                          </p:val>
                                        </p:tav>
                                        <p:tav tm="100000">
                                          <p:val>
                                            <p:fltVal val="0"/>
                                          </p:val>
                                        </p:tav>
                                      </p:tavLst>
                                    </p:anim>
                                    <p:animEffect transition="in" filter="fade">
                                      <p:cBhvr>
                                        <p:cTn id="75" dur="300"/>
                                        <p:tgtEl>
                                          <p:spTgt spid="7"/>
                                        </p:tgtEl>
                                      </p:cBhvr>
                                    </p:animEffect>
                                  </p:childTnLst>
                                </p:cTn>
                              </p:par>
                            </p:childTnLst>
                          </p:cTn>
                        </p:par>
                        <p:par>
                          <p:cTn id="76" fill="hold">
                            <p:stCondLst>
                              <p:cond delay="3840"/>
                            </p:stCondLst>
                            <p:childTnLst>
                              <p:par>
                                <p:cTn id="77" presetID="22" presetClass="entr" presetSubtype="8"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left)">
                                      <p:cBhvr>
                                        <p:cTn id="79" dur="500"/>
                                        <p:tgtEl>
                                          <p:spTgt spid="19"/>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left)">
                                      <p:cBhvr>
                                        <p:cTn id="8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P spid="6" grpId="0" animBg="1"/>
      <p:bldP spid="7" grpId="0"/>
      <p:bldP spid="8" grpId="0" animBg="1"/>
      <p:bldP spid="9" grpId="0" animBg="1"/>
      <p:bldP spid="11" grpId="0" animBg="1"/>
      <p:bldP spid="19" grpId="0" animBg="1"/>
      <p:bldP spid="21" grpId="0"/>
      <p:bldP spid="24" grpId="0"/>
      <p:bldP spid="25"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C7A9CE3-1FDC-42FD-A308-7B5155066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048000" cy="5040313"/>
          </a:xfrm>
          <a:prstGeom prst="rect">
            <a:avLst/>
          </a:prstGeom>
        </p:spPr>
      </p:pic>
      <p:sp>
        <p:nvSpPr>
          <p:cNvPr id="5" name="矩形 4">
            <a:extLst>
              <a:ext uri="{FF2B5EF4-FFF2-40B4-BE49-F238E27FC236}">
                <a16:creationId xmlns:a16="http://schemas.microsoft.com/office/drawing/2014/main" id="{F3B94BB8-4D86-4415-A018-2BFD8161DF7B}"/>
              </a:ext>
            </a:extLst>
          </p:cNvPr>
          <p:cNvSpPr/>
          <p:nvPr/>
        </p:nvSpPr>
        <p:spPr>
          <a:xfrm>
            <a:off x="1341119" y="1092074"/>
            <a:ext cx="6489133" cy="2834640"/>
          </a:xfrm>
          <a:prstGeom prst="rect">
            <a:avLst/>
          </a:prstGeom>
          <a:noFill/>
          <a:ln w="38100">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135B5C36-48B5-4EA8-9CCA-3579AA626F9C}"/>
              </a:ext>
            </a:extLst>
          </p:cNvPr>
          <p:cNvSpPr txBox="1"/>
          <p:nvPr/>
        </p:nvSpPr>
        <p:spPr>
          <a:xfrm>
            <a:off x="6132068" y="1362890"/>
            <a:ext cx="1568058" cy="646331"/>
          </a:xfrm>
          <a:prstGeom prst="rect">
            <a:avLst/>
          </a:prstGeom>
          <a:noFill/>
        </p:spPr>
        <p:txBody>
          <a:bodyPr wrap="none" rtlCol="0">
            <a:spAutoFit/>
          </a:bodyPr>
          <a:lstStyle/>
          <a:p>
            <a:r>
              <a:rPr lang="en-US" altLang="zh-CN" sz="3600" spc="300" dirty="0">
                <a:solidFill>
                  <a:srgbClr val="19B49B"/>
                </a:solidFill>
                <a:latin typeface="Agency FB" panose="020B0503020202020204" pitchFamily="34" charset="0"/>
              </a:rPr>
              <a:t>PART 01</a:t>
            </a:r>
            <a:endParaRPr lang="zh-CN" altLang="en-US" sz="3600" spc="300" dirty="0">
              <a:solidFill>
                <a:srgbClr val="19B49B"/>
              </a:solidFill>
              <a:latin typeface="Agency FB" panose="020B0503020202020204" pitchFamily="34" charset="0"/>
            </a:endParaRPr>
          </a:p>
        </p:txBody>
      </p:sp>
      <p:sp>
        <p:nvSpPr>
          <p:cNvPr id="7" name="文本框 6">
            <a:extLst>
              <a:ext uri="{FF2B5EF4-FFF2-40B4-BE49-F238E27FC236}">
                <a16:creationId xmlns:a16="http://schemas.microsoft.com/office/drawing/2014/main" id="{3077A60F-6437-4A52-A98E-3DFF5A667757}"/>
              </a:ext>
            </a:extLst>
          </p:cNvPr>
          <p:cNvSpPr txBox="1"/>
          <p:nvPr/>
        </p:nvSpPr>
        <p:spPr>
          <a:xfrm>
            <a:off x="3822141" y="2066037"/>
            <a:ext cx="3877985" cy="646331"/>
          </a:xfrm>
          <a:prstGeom prst="rect">
            <a:avLst/>
          </a:prstGeom>
          <a:noFill/>
        </p:spPr>
        <p:txBody>
          <a:bodyPr wrap="none" rtlCol="0">
            <a:spAutoFit/>
          </a:bodyPr>
          <a:lstStyle/>
          <a:p>
            <a:r>
              <a:rPr lang="zh-CN" altLang="en-US" sz="3600" b="1" dirty="0">
                <a:latin typeface="Agency FB" panose="020B0503020202020204" pitchFamily="34" charset="0"/>
              </a:rPr>
              <a:t>系统总体思想介绍</a:t>
            </a:r>
          </a:p>
        </p:txBody>
      </p:sp>
      <p:cxnSp>
        <p:nvCxnSpPr>
          <p:cNvPr id="8" name="直接连接符 7">
            <a:extLst>
              <a:ext uri="{FF2B5EF4-FFF2-40B4-BE49-F238E27FC236}">
                <a16:creationId xmlns:a16="http://schemas.microsoft.com/office/drawing/2014/main" id="{596361AE-2C38-46F2-B75E-C04B645FB4E1}"/>
              </a:ext>
            </a:extLst>
          </p:cNvPr>
          <p:cNvCxnSpPr>
            <a:cxnSpLocks/>
          </p:cNvCxnSpPr>
          <p:nvPr/>
        </p:nvCxnSpPr>
        <p:spPr>
          <a:xfrm>
            <a:off x="7093974" y="2781520"/>
            <a:ext cx="412034" cy="0"/>
          </a:xfrm>
          <a:prstGeom prst="line">
            <a:avLst/>
          </a:prstGeom>
          <a:ln w="31750">
            <a:solidFill>
              <a:srgbClr val="19B49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900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par>
                          <p:cTn id="18" fill="hold">
                            <p:stCondLst>
                              <p:cond delay="1500"/>
                            </p:stCondLst>
                            <p:childTnLst>
                              <p:par>
                                <p:cTn id="19" presetID="2" presetClass="entr" presetSubtype="2" fill="hold" grpId="0" nodeType="afterEffect">
                                  <p:stCondLst>
                                    <p:cond delay="0"/>
                                  </p:stCondLst>
                                  <p:iterate type="wd">
                                    <p:tmPct val="20000"/>
                                  </p:iterate>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23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0EACA00-6FF0-4BAA-8D34-F10560AA718B}"/>
              </a:ext>
            </a:extLst>
          </p:cNvPr>
          <p:cNvGrpSpPr/>
          <p:nvPr/>
        </p:nvGrpSpPr>
        <p:grpSpPr>
          <a:xfrm>
            <a:off x="798653" y="0"/>
            <a:ext cx="10797892" cy="5416952"/>
            <a:chOff x="798653" y="0"/>
            <a:chExt cx="10797892" cy="5416952"/>
          </a:xfrm>
        </p:grpSpPr>
        <p:pic>
          <p:nvPicPr>
            <p:cNvPr id="3" name="图片 2">
              <a:extLst>
                <a:ext uri="{FF2B5EF4-FFF2-40B4-BE49-F238E27FC236}">
                  <a16:creationId xmlns:a16="http://schemas.microsoft.com/office/drawing/2014/main" id="{C1D9B0E8-C194-46F2-A391-E279E0668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773" y="0"/>
              <a:ext cx="7641765" cy="5040313"/>
            </a:xfrm>
            <a:prstGeom prst="rect">
              <a:avLst/>
            </a:prstGeom>
          </p:spPr>
        </p:pic>
        <p:sp>
          <p:nvSpPr>
            <p:cNvPr id="27" name="矩形 26">
              <a:extLst>
                <a:ext uri="{FF2B5EF4-FFF2-40B4-BE49-F238E27FC236}">
                  <a16:creationId xmlns:a16="http://schemas.microsoft.com/office/drawing/2014/main" id="{F25AED5C-AAC9-4210-B394-DCA8A40B9276}"/>
                </a:ext>
              </a:extLst>
            </p:cNvPr>
            <p:cNvSpPr/>
            <p:nvPr/>
          </p:nvSpPr>
          <p:spPr>
            <a:xfrm>
              <a:off x="798653" y="0"/>
              <a:ext cx="10797892" cy="5416952"/>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a:extLst>
              <a:ext uri="{FF2B5EF4-FFF2-40B4-BE49-F238E27FC236}">
                <a16:creationId xmlns:a16="http://schemas.microsoft.com/office/drawing/2014/main" id="{43ACF4B5-3196-48FE-B2C6-0A6EBBFF1433}"/>
              </a:ext>
            </a:extLst>
          </p:cNvPr>
          <p:cNvSpPr/>
          <p:nvPr/>
        </p:nvSpPr>
        <p:spPr>
          <a:xfrm>
            <a:off x="0" y="0"/>
            <a:ext cx="6193742" cy="5040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3729F32-B1CF-409D-9D40-DCF83FEB4112}"/>
              </a:ext>
            </a:extLst>
          </p:cNvPr>
          <p:cNvSpPr/>
          <p:nvPr/>
        </p:nvSpPr>
        <p:spPr>
          <a:xfrm>
            <a:off x="769053" y="1112394"/>
            <a:ext cx="7112000" cy="2834640"/>
          </a:xfrm>
          <a:prstGeom prst="rect">
            <a:avLst/>
          </a:prstGeom>
          <a:noFill/>
          <a:ln w="38100">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A49E199-73FA-4DCD-95C0-785846948B65}"/>
              </a:ext>
            </a:extLst>
          </p:cNvPr>
          <p:cNvSpPr txBox="1"/>
          <p:nvPr/>
        </p:nvSpPr>
        <p:spPr>
          <a:xfrm>
            <a:off x="1201360" y="1327143"/>
            <a:ext cx="2156360" cy="1015663"/>
          </a:xfrm>
          <a:prstGeom prst="rect">
            <a:avLst/>
          </a:prstGeom>
          <a:noFill/>
        </p:spPr>
        <p:txBody>
          <a:bodyPr wrap="none" rtlCol="0">
            <a:spAutoFit/>
          </a:bodyPr>
          <a:lstStyle/>
          <a:p>
            <a:r>
              <a:rPr lang="en-US" altLang="zh-CN" sz="6000" dirty="0">
                <a:solidFill>
                  <a:srgbClr val="19B49B"/>
                </a:solidFill>
                <a:latin typeface="Agency FB" panose="020B0503020202020204" pitchFamily="34" charset="0"/>
              </a:rPr>
              <a:t>18376-3</a:t>
            </a:r>
            <a:endParaRPr lang="zh-CN" altLang="en-US" sz="6000" dirty="0">
              <a:solidFill>
                <a:srgbClr val="19B49B"/>
              </a:solidFill>
              <a:latin typeface="Agency FB" panose="020B0503020202020204" pitchFamily="34" charset="0"/>
            </a:endParaRPr>
          </a:p>
        </p:txBody>
      </p:sp>
      <p:sp>
        <p:nvSpPr>
          <p:cNvPr id="11" name="文本框 10">
            <a:extLst>
              <a:ext uri="{FF2B5EF4-FFF2-40B4-BE49-F238E27FC236}">
                <a16:creationId xmlns:a16="http://schemas.microsoft.com/office/drawing/2014/main" id="{3FC2A3FB-BDB8-45AD-9ABC-C9725D1D4C64}"/>
              </a:ext>
            </a:extLst>
          </p:cNvPr>
          <p:cNvSpPr txBox="1"/>
          <p:nvPr/>
        </p:nvSpPr>
        <p:spPr>
          <a:xfrm>
            <a:off x="1140438" y="2213235"/>
            <a:ext cx="4020652" cy="646331"/>
          </a:xfrm>
          <a:prstGeom prst="rect">
            <a:avLst/>
          </a:prstGeom>
          <a:noFill/>
        </p:spPr>
        <p:txBody>
          <a:bodyPr wrap="none" rtlCol="0">
            <a:spAutoFit/>
          </a:bodyPr>
          <a:lstStyle/>
          <a:p>
            <a:r>
              <a:rPr lang="zh-CN" altLang="en-US" sz="3600" b="1" dirty="0">
                <a:latin typeface="方正兰亭中粗黑_GBK" panose="02000000000000000000" pitchFamily="2" charset="-122"/>
                <a:ea typeface="方正兰亭中粗黑_GBK" panose="02000000000000000000" pitchFamily="2" charset="-122"/>
              </a:rPr>
              <a:t>汇报完毕 感谢聆听</a:t>
            </a:r>
            <a:endParaRPr lang="zh-CN" altLang="en-US" sz="3600" b="1" dirty="0">
              <a:latin typeface="方正兰亭准黑_GBK" panose="02000000000000000000" pitchFamily="2" charset="-122"/>
              <a:ea typeface="方正兰亭准黑_GBK" panose="02000000000000000000" pitchFamily="2" charset="-122"/>
            </a:endParaRPr>
          </a:p>
        </p:txBody>
      </p:sp>
      <p:cxnSp>
        <p:nvCxnSpPr>
          <p:cNvPr id="7" name="直接连接符 6">
            <a:extLst>
              <a:ext uri="{FF2B5EF4-FFF2-40B4-BE49-F238E27FC236}">
                <a16:creationId xmlns:a16="http://schemas.microsoft.com/office/drawing/2014/main" id="{C1C37B0F-00A9-4F73-BAAA-5F3EA4C5E53C}"/>
              </a:ext>
            </a:extLst>
          </p:cNvPr>
          <p:cNvCxnSpPr>
            <a:cxnSpLocks/>
          </p:cNvCxnSpPr>
          <p:nvPr/>
        </p:nvCxnSpPr>
        <p:spPr>
          <a:xfrm>
            <a:off x="1335940" y="2877385"/>
            <a:ext cx="521435" cy="0"/>
          </a:xfrm>
          <a:prstGeom prst="line">
            <a:avLst/>
          </a:prstGeom>
          <a:ln w="25400">
            <a:solidFill>
              <a:srgbClr val="19B49B"/>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19659316-C0C2-483E-B258-EEAE627FFF18}"/>
              </a:ext>
            </a:extLst>
          </p:cNvPr>
          <p:cNvSpPr txBox="1"/>
          <p:nvPr/>
        </p:nvSpPr>
        <p:spPr>
          <a:xfrm>
            <a:off x="1214098" y="3439476"/>
            <a:ext cx="4927622" cy="269304"/>
          </a:xfrm>
          <a:prstGeom prst="rect">
            <a:avLst/>
          </a:prstGeom>
          <a:noFill/>
        </p:spPr>
        <p:txBody>
          <a:bodyPr wrap="square" rtlCol="0">
            <a:spAutoFit/>
          </a:bodyPr>
          <a:lstStyle/>
          <a:p>
            <a:r>
              <a:rPr lang="zh-CN" altLang="en-US" sz="1150" dirty="0">
                <a:solidFill>
                  <a:srgbClr val="19B49B"/>
                </a:solidFill>
                <a:latin typeface="方正兰亭准黑_GBK" panose="02000000000000000000" pitchFamily="2" charset="-122"/>
                <a:ea typeface="方正兰亭准黑_GBK" panose="02000000000000000000" pitchFamily="2" charset="-122"/>
              </a:rPr>
              <a:t>汇报人：郭心语、杨浠、年哲超    日期：</a:t>
            </a:r>
            <a:r>
              <a:rPr lang="en-US" altLang="zh-CN" sz="1150" dirty="0">
                <a:solidFill>
                  <a:srgbClr val="19B49B"/>
                </a:solidFill>
                <a:latin typeface="方正兰亭准黑_GBK" panose="02000000000000000000" pitchFamily="2" charset="-122"/>
                <a:ea typeface="方正兰亭准黑_GBK" panose="02000000000000000000" pitchFamily="2" charset="-122"/>
              </a:rPr>
              <a:t>2021.1.4</a:t>
            </a:r>
            <a:endParaRPr lang="zh-CN" altLang="en-US" sz="1150" dirty="0">
              <a:solidFill>
                <a:srgbClr val="19B49B"/>
              </a:solidFill>
              <a:latin typeface="方正兰亭准黑_GBK" panose="02000000000000000000" pitchFamily="2" charset="-122"/>
              <a:ea typeface="方正兰亭准黑_GBK" panose="02000000000000000000" pitchFamily="2" charset="-122"/>
            </a:endParaRPr>
          </a:p>
        </p:txBody>
      </p:sp>
      <p:cxnSp>
        <p:nvCxnSpPr>
          <p:cNvPr id="23" name="直接连接符 22">
            <a:extLst>
              <a:ext uri="{FF2B5EF4-FFF2-40B4-BE49-F238E27FC236}">
                <a16:creationId xmlns:a16="http://schemas.microsoft.com/office/drawing/2014/main" id="{FA563EAC-806F-49B4-AE8E-B9FB7A39A99A}"/>
              </a:ext>
            </a:extLst>
          </p:cNvPr>
          <p:cNvCxnSpPr>
            <a:cxnSpLocks/>
          </p:cNvCxnSpPr>
          <p:nvPr/>
        </p:nvCxnSpPr>
        <p:spPr>
          <a:xfrm>
            <a:off x="8627239" y="1119224"/>
            <a:ext cx="0" cy="54193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0244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1000"/>
                            </p:stCondLst>
                            <p:childTnLst>
                              <p:par>
                                <p:cTn id="14" presetID="25"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17"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18"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19" dur="1000" fill="hold"/>
                                        <p:tgtEl>
                                          <p:spTgt spid="9"/>
                                        </p:tgtEl>
                                        <p:attrNameLst>
                                          <p:attrName>ppt_h</p:attrName>
                                        </p:attrNameLst>
                                      </p:cBhvr>
                                      <p:tavLst>
                                        <p:tav tm="0">
                                          <p:val>
                                            <p:strVal val="#ppt_h"/>
                                          </p:val>
                                        </p:tav>
                                        <p:tav tm="100000">
                                          <p:val>
                                            <p:strVal val="#ppt_h"/>
                                          </p:val>
                                        </p:tav>
                                      </p:tavLst>
                                    </p:anim>
                                    <p:anim calcmode="lin" valueType="num">
                                      <p:cBhvr>
                                        <p:cTn id="20"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21"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22"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23" dur="1000" decel="50000">
                                          <p:stCondLst>
                                            <p:cond delay="0"/>
                                          </p:stCondLst>
                                        </p:cTn>
                                        <p:tgtEl>
                                          <p:spTgt spid="9"/>
                                        </p:tgtEl>
                                      </p:cBhvr>
                                    </p:animEffect>
                                  </p:childTnLst>
                                </p:cTn>
                              </p:par>
                            </p:childTnLst>
                          </p:cTn>
                        </p:par>
                        <p:par>
                          <p:cTn id="24" fill="hold">
                            <p:stCondLst>
                              <p:cond delay="2000"/>
                            </p:stCondLst>
                            <p:childTnLst>
                              <p:par>
                                <p:cTn id="25" presetID="22" presetClass="entr" presetSubtype="8" fill="hold" grpId="0" nodeType="afterEffect">
                                  <p:stCondLst>
                                    <p:cond delay="0"/>
                                  </p:stCondLst>
                                  <p:iterate type="lt">
                                    <p:tmPct val="10000"/>
                                  </p:iterate>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par>
                          <p:cTn id="28" fill="hold">
                            <p:stCondLst>
                              <p:cond delay="2850"/>
                            </p:stCondLst>
                            <p:childTnLst>
                              <p:par>
                                <p:cTn id="29" presetID="10"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200"/>
                                        <p:tgtEl>
                                          <p:spTgt spid="7"/>
                                        </p:tgtEl>
                                      </p:cBhvr>
                                    </p:animEffect>
                                  </p:childTnLst>
                                </p:cTn>
                              </p:par>
                            </p:childTnLst>
                          </p:cTn>
                        </p:par>
                        <p:par>
                          <p:cTn id="32" fill="hold">
                            <p:stCondLst>
                              <p:cond delay="3050"/>
                            </p:stCondLst>
                            <p:childTnLst>
                              <p:par>
                                <p:cTn id="33" presetID="42" presetClass="entr" presetSubtype="0" fill="hold" grpId="0" nodeType="afterEffect">
                                  <p:stCondLst>
                                    <p:cond delay="0"/>
                                  </p:stCondLst>
                                  <p:iterate type="lt">
                                    <p:tmPct val="10000"/>
                                  </p:iterate>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anim calcmode="lin" valueType="num">
                                      <p:cBhvr>
                                        <p:cTn id="36" dur="500" fill="hold"/>
                                        <p:tgtEl>
                                          <p:spTgt spid="18"/>
                                        </p:tgtEl>
                                        <p:attrNameLst>
                                          <p:attrName>ppt_x</p:attrName>
                                        </p:attrNameLst>
                                      </p:cBhvr>
                                      <p:tavLst>
                                        <p:tav tm="0">
                                          <p:val>
                                            <p:strVal val="#ppt_x"/>
                                          </p:val>
                                        </p:tav>
                                        <p:tav tm="100000">
                                          <p:val>
                                            <p:strVal val="#ppt_x"/>
                                          </p:val>
                                        </p:tav>
                                      </p:tavLst>
                                    </p:anim>
                                    <p:anim calcmode="lin" valueType="num">
                                      <p:cBhvr>
                                        <p:cTn id="37" dur="500" fill="hold"/>
                                        <p:tgtEl>
                                          <p:spTgt spid="18"/>
                                        </p:tgtEl>
                                        <p:attrNameLst>
                                          <p:attrName>ppt_y</p:attrName>
                                        </p:attrNameLst>
                                      </p:cBhvr>
                                      <p:tavLst>
                                        <p:tav tm="0">
                                          <p:val>
                                            <p:strVal val="#ppt_y+.1"/>
                                          </p:val>
                                        </p:tav>
                                        <p:tav tm="100000">
                                          <p:val>
                                            <p:strVal val="#ppt_y"/>
                                          </p:val>
                                        </p:tav>
                                      </p:tavLst>
                                    </p:anim>
                                  </p:childTnLst>
                                </p:cTn>
                              </p:par>
                            </p:childTnLst>
                          </p:cTn>
                        </p:par>
                        <p:par>
                          <p:cTn id="38" fill="hold">
                            <p:stCondLst>
                              <p:cond delay="4750"/>
                            </p:stCondLst>
                            <p:childTnLst>
                              <p:par>
                                <p:cTn id="39" presetID="22" presetClass="entr" presetSubtype="1" fill="hold"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up)">
                                      <p:cBhvr>
                                        <p:cTn id="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02_Meet Our Offices.jpg">
            <a:extLst>
              <a:ext uri="{FF2B5EF4-FFF2-40B4-BE49-F238E27FC236}">
                <a16:creationId xmlns:a16="http://schemas.microsoft.com/office/drawing/2014/main" id="{CA366E4D-54D7-454C-9992-9FA1D69FD644}"/>
              </a:ext>
            </a:extLst>
          </p:cNvPr>
          <p:cNvPicPr/>
          <p:nvPr/>
        </p:nvPicPr>
        <p:blipFill>
          <a:blip r:embed="rId3">
            <a:extLst>
              <a:ext uri="{28A0092B-C50C-407E-A947-70E740481C1C}">
                <a14:useLocalDpi xmlns:a14="http://schemas.microsoft.com/office/drawing/2010/main" val="0"/>
              </a:ext>
            </a:extLst>
          </a:blip>
          <a:stretch>
            <a:fillRect/>
          </a:stretch>
        </p:blipFill>
        <p:spPr>
          <a:xfrm>
            <a:off x="4469583" y="1318019"/>
            <a:ext cx="4139865" cy="1684496"/>
          </a:xfrm>
          <a:prstGeom prst="rect">
            <a:avLst/>
          </a:prstGeom>
          <a:ln w="12700">
            <a:miter lim="400000"/>
          </a:ln>
        </p:spPr>
      </p:pic>
      <p:pic>
        <p:nvPicPr>
          <p:cNvPr id="3" name="Picture 2">
            <a:extLst>
              <a:ext uri="{FF2B5EF4-FFF2-40B4-BE49-F238E27FC236}">
                <a16:creationId xmlns:a16="http://schemas.microsoft.com/office/drawing/2014/main" id="{81A742BB-3F0B-4271-B368-5A83520A8C1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66311" y="3070334"/>
            <a:ext cx="2030114" cy="14631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8625201-53F6-4BB6-B47D-37A8552E84D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471417" y="3069203"/>
            <a:ext cx="2017314" cy="146540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9">
            <a:extLst>
              <a:ext uri="{FF2B5EF4-FFF2-40B4-BE49-F238E27FC236}">
                <a16:creationId xmlns:a16="http://schemas.microsoft.com/office/drawing/2014/main" id="{DBDF0D2E-9BB9-4724-9CE8-881B24B9159A}"/>
              </a:ext>
            </a:extLst>
          </p:cNvPr>
          <p:cNvSpPr/>
          <p:nvPr/>
        </p:nvSpPr>
        <p:spPr>
          <a:xfrm>
            <a:off x="404425" y="1646423"/>
            <a:ext cx="3189891" cy="2155483"/>
          </a:xfrm>
          <a:prstGeom prst="rect">
            <a:avLst/>
          </a:prstGeom>
        </p:spPr>
        <p:txBody>
          <a:bodyPr wrap="square" lIns="36470" tIns="18235" rIns="36470" bIns="18235">
            <a:spAutoFit/>
          </a:bodyPr>
          <a:lstStyle/>
          <a:p>
            <a:pPr>
              <a:lnSpc>
                <a:spcPct val="150000"/>
              </a:lnSpc>
            </a:pPr>
            <a:r>
              <a:rPr lang="zh-CN" altLang="en-US" sz="900" dirty="0"/>
              <a:t> </a:t>
            </a:r>
            <a:r>
              <a:rPr lang="zh-CN" altLang="en-US" sz="1050" dirty="0"/>
              <a:t>本系统仿照</a:t>
            </a:r>
            <a:r>
              <a:rPr lang="en-US" altLang="zh-CN" sz="1050" dirty="0" err="1"/>
              <a:t>PhotoShop</a:t>
            </a:r>
            <a:r>
              <a:rPr lang="zh-CN" altLang="en-US" sz="1050" dirty="0"/>
              <a:t>图像处理软件，实现对图片的处理。最上方是菜单栏，可以打开、选择图像文件或是对打开的图像文件进行处理，图像处理共有以下几种操作：图像的几何变换、像素变换，图片合成、图像去噪、图像分割、锐化和模糊、压缩与解压。打开的图像文件位于中间部分，可以对图片进行拖动查看。右侧是会根据图片的不同操作实时更新参数或是直方图。</a:t>
            </a:r>
            <a:endParaRPr lang="en-US" altLang="zh-CN" sz="1000" dirty="0">
              <a:solidFill>
                <a:schemeClr val="bg1">
                  <a:lumMod val="50000"/>
                </a:schemeClr>
              </a:solidFill>
              <a:latin typeface="微软雅黑" pitchFamily="34" charset="-122"/>
              <a:ea typeface="微软雅黑" pitchFamily="34" charset="-122"/>
            </a:endParaRPr>
          </a:p>
          <a:p>
            <a:pPr>
              <a:lnSpc>
                <a:spcPct val="150000"/>
              </a:lnSpc>
            </a:pPr>
            <a:endParaRPr lang="en-US" altLang="zh-CN" sz="882" dirty="0">
              <a:solidFill>
                <a:schemeClr val="bg1">
                  <a:lumMod val="50000"/>
                </a:schemeClr>
              </a:solidFill>
              <a:latin typeface="微软雅黑" pitchFamily="34" charset="-122"/>
              <a:ea typeface="微软雅黑" pitchFamily="34" charset="-122"/>
            </a:endParaRPr>
          </a:p>
        </p:txBody>
      </p:sp>
      <p:sp>
        <p:nvSpPr>
          <p:cNvPr id="31" name="TextBox 20">
            <a:extLst>
              <a:ext uri="{FF2B5EF4-FFF2-40B4-BE49-F238E27FC236}">
                <a16:creationId xmlns:a16="http://schemas.microsoft.com/office/drawing/2014/main" id="{B7A94F03-CA4A-45FF-9A31-E0C7D01D35AB}"/>
              </a:ext>
            </a:extLst>
          </p:cNvPr>
          <p:cNvSpPr txBox="1"/>
          <p:nvPr/>
        </p:nvSpPr>
        <p:spPr>
          <a:xfrm>
            <a:off x="907976" y="292747"/>
            <a:ext cx="2656755" cy="461665"/>
          </a:xfrm>
          <a:prstGeom prst="rect">
            <a:avLst/>
          </a:prstGeom>
          <a:noFill/>
        </p:spPr>
        <p:txBody>
          <a:bodyPr wrap="square" rtlCol="0">
            <a:spAutoFit/>
          </a:bodyPr>
          <a:lstStyle/>
          <a:p>
            <a:r>
              <a:rPr lang="zh-CN" altLang="en-US" sz="2400" b="1" dirty="0">
                <a:latin typeface="Agency FB" panose="020B0503020202020204" pitchFamily="34" charset="0"/>
              </a:rPr>
              <a:t>系统总体思想介绍</a:t>
            </a:r>
          </a:p>
        </p:txBody>
      </p:sp>
      <p:sp>
        <p:nvSpPr>
          <p:cNvPr id="32" name="矩形 31">
            <a:extLst>
              <a:ext uri="{FF2B5EF4-FFF2-40B4-BE49-F238E27FC236}">
                <a16:creationId xmlns:a16="http://schemas.microsoft.com/office/drawing/2014/main" id="{5276257D-2914-43D7-8600-89915A0532FB}"/>
              </a:ext>
            </a:extLst>
          </p:cNvPr>
          <p:cNvSpPr/>
          <p:nvPr/>
        </p:nvSpPr>
        <p:spPr>
          <a:xfrm>
            <a:off x="398206" y="317090"/>
            <a:ext cx="412955" cy="412955"/>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gency FB" panose="020B0503020202020204" pitchFamily="34" charset="0"/>
              </a:rPr>
              <a:t>01</a:t>
            </a:r>
            <a:endParaRPr lang="zh-CN" altLang="en-US" sz="2400" dirty="0">
              <a:latin typeface="Agency FB" panose="020B0503020202020204" pitchFamily="34" charset="0"/>
            </a:endParaRPr>
          </a:p>
        </p:txBody>
      </p:sp>
      <p:cxnSp>
        <p:nvCxnSpPr>
          <p:cNvPr id="33" name="直接连接符 32">
            <a:extLst>
              <a:ext uri="{FF2B5EF4-FFF2-40B4-BE49-F238E27FC236}">
                <a16:creationId xmlns:a16="http://schemas.microsoft.com/office/drawing/2014/main" id="{0548DA11-A247-4FC5-93CD-0BA4FB19AA15}"/>
              </a:ext>
            </a:extLst>
          </p:cNvPr>
          <p:cNvCxnSpPr>
            <a:cxnSpLocks/>
          </p:cNvCxnSpPr>
          <p:nvPr/>
        </p:nvCxnSpPr>
        <p:spPr>
          <a:xfrm>
            <a:off x="1489402" y="744794"/>
            <a:ext cx="7256207" cy="0"/>
          </a:xfrm>
          <a:prstGeom prst="line">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38" name="任意多边形: 形状 37">
            <a:extLst>
              <a:ext uri="{FF2B5EF4-FFF2-40B4-BE49-F238E27FC236}">
                <a16:creationId xmlns:a16="http://schemas.microsoft.com/office/drawing/2014/main" id="{121219CF-7D58-4A2B-A4C4-B5326F9CFE09}"/>
              </a:ext>
            </a:extLst>
          </p:cNvPr>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a:extLst>
              <a:ext uri="{FF2B5EF4-FFF2-40B4-BE49-F238E27FC236}">
                <a16:creationId xmlns:a16="http://schemas.microsoft.com/office/drawing/2014/main" id="{5E846D39-B300-4DD0-879A-D599F81391E2}"/>
              </a:ext>
            </a:extLst>
          </p:cNvPr>
          <p:cNvGrpSpPr/>
          <p:nvPr/>
        </p:nvGrpSpPr>
        <p:grpSpPr>
          <a:xfrm>
            <a:off x="475418" y="1128768"/>
            <a:ext cx="1407553" cy="412956"/>
            <a:chOff x="4081294" y="3932051"/>
            <a:chExt cx="2230265" cy="1014272"/>
          </a:xfrm>
        </p:grpSpPr>
        <p:sp>
          <p:nvSpPr>
            <p:cNvPr id="29" name="Rounded Rectangle 43">
              <a:extLst>
                <a:ext uri="{FF2B5EF4-FFF2-40B4-BE49-F238E27FC236}">
                  <a16:creationId xmlns:a16="http://schemas.microsoft.com/office/drawing/2014/main" id="{0D29A195-C400-4082-B4BF-BCEEF9A6A24B}"/>
                </a:ext>
              </a:extLst>
            </p:cNvPr>
            <p:cNvSpPr/>
            <p:nvPr/>
          </p:nvSpPr>
          <p:spPr>
            <a:xfrm>
              <a:off x="4081294" y="3961259"/>
              <a:ext cx="2230265" cy="557566"/>
            </a:xfrm>
            <a:prstGeom prst="roundRect">
              <a:avLst>
                <a:gd name="adj" fmla="val 46832"/>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p>
          </p:txBody>
        </p:sp>
        <p:sp>
          <p:nvSpPr>
            <p:cNvPr id="36" name="TextBox 52">
              <a:extLst>
                <a:ext uri="{FF2B5EF4-FFF2-40B4-BE49-F238E27FC236}">
                  <a16:creationId xmlns:a16="http://schemas.microsoft.com/office/drawing/2014/main" id="{63EB6070-2596-41A9-A2F4-502D179CA9AF}"/>
                </a:ext>
              </a:extLst>
            </p:cNvPr>
            <p:cNvSpPr txBox="1"/>
            <p:nvPr/>
          </p:nvSpPr>
          <p:spPr>
            <a:xfrm>
              <a:off x="4306123" y="3932051"/>
              <a:ext cx="2005436" cy="1014272"/>
            </a:xfrm>
            <a:prstGeom prst="rect">
              <a:avLst/>
            </a:prstGeom>
            <a:noFill/>
          </p:spPr>
          <p:txBody>
            <a:bodyPr wrap="square" rtlCol="0">
              <a:spAutoFit/>
            </a:bodyPr>
            <a:lstStyle/>
            <a:p>
              <a:r>
                <a:rPr lang="zh-CN" altLang="en-US" sz="1102" dirty="0">
                  <a:solidFill>
                    <a:schemeClr val="bg1"/>
                  </a:solidFill>
                  <a:latin typeface="思源黑体 CN Medium" pitchFamily="34" charset="-122"/>
                  <a:ea typeface="思源黑体 CN Medium" pitchFamily="34" charset="-122"/>
                </a:rPr>
                <a:t>系统总体简介</a:t>
              </a:r>
              <a:endParaRPr lang="id-ID" altLang="zh-CN" sz="1102" dirty="0">
                <a:solidFill>
                  <a:schemeClr val="bg1"/>
                </a:solidFill>
                <a:latin typeface="思源黑体 CN Medium" pitchFamily="34" charset="-122"/>
                <a:ea typeface="思源黑体 CN Medium" pitchFamily="34" charset="-122"/>
              </a:endParaRPr>
            </a:p>
          </p:txBody>
        </p:sp>
      </p:grpSp>
    </p:spTree>
    <p:extLst>
      <p:ext uri="{BB962C8B-B14F-4D97-AF65-F5344CB8AC3E}">
        <p14:creationId xmlns:p14="http://schemas.microsoft.com/office/powerpoint/2010/main" val="6645020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1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300"/>
                                        <p:tgtEl>
                                          <p:spTgt spid="33"/>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400" fill="hold"/>
                                        <p:tgtEl>
                                          <p:spTgt spid="32"/>
                                        </p:tgtEl>
                                        <p:attrNameLst>
                                          <p:attrName>ppt_x</p:attrName>
                                        </p:attrNameLst>
                                      </p:cBhvr>
                                      <p:tavLst>
                                        <p:tav tm="0">
                                          <p:val>
                                            <p:strVal val="0-#ppt_w/2"/>
                                          </p:val>
                                        </p:tav>
                                        <p:tav tm="100000">
                                          <p:val>
                                            <p:strVal val="#ppt_x"/>
                                          </p:val>
                                        </p:tav>
                                      </p:tavLst>
                                    </p:anim>
                                    <p:anim calcmode="lin" valueType="num">
                                      <p:cBhvr additive="base">
                                        <p:cTn id="15" dur="400" fill="hold"/>
                                        <p:tgtEl>
                                          <p:spTgt spid="32"/>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iterate type="wd">
                                    <p:tmPct val="10000"/>
                                  </p:iterate>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400" fill="hold"/>
                                        <p:tgtEl>
                                          <p:spTgt spid="31"/>
                                        </p:tgtEl>
                                        <p:attrNameLst>
                                          <p:attrName>ppt_x</p:attrName>
                                        </p:attrNameLst>
                                      </p:cBhvr>
                                      <p:tavLst>
                                        <p:tav tm="0">
                                          <p:val>
                                            <p:strVal val="0-#ppt_w/2"/>
                                          </p:val>
                                        </p:tav>
                                        <p:tav tm="100000">
                                          <p:val>
                                            <p:strVal val="#ppt_x"/>
                                          </p:val>
                                        </p:tav>
                                      </p:tavLst>
                                    </p:anim>
                                    <p:anim calcmode="lin" valueType="num">
                                      <p:cBhvr additive="base">
                                        <p:cTn id="20" dur="400" fill="hold"/>
                                        <p:tgtEl>
                                          <p:spTgt spid="31"/>
                                        </p:tgtEl>
                                        <p:attrNameLst>
                                          <p:attrName>ppt_y</p:attrName>
                                        </p:attrNameLst>
                                      </p:cBhvr>
                                      <p:tavLst>
                                        <p:tav tm="0">
                                          <p:val>
                                            <p:strVal val="#ppt_y"/>
                                          </p:val>
                                        </p:tav>
                                        <p:tav tm="100000">
                                          <p:val>
                                            <p:strVal val="#ppt_y"/>
                                          </p:val>
                                        </p:tav>
                                      </p:tavLst>
                                    </p:anim>
                                  </p:childTnLst>
                                </p:cTn>
                              </p:par>
                            </p:childTnLst>
                          </p:cTn>
                        </p:par>
                        <p:par>
                          <p:cTn id="21" fill="hold">
                            <p:stCondLst>
                              <p:cond delay="1020"/>
                            </p:stCondLst>
                            <p:childTnLst>
                              <p:par>
                                <p:cTn id="22" presetID="23" presetClass="entr" presetSubtype="16"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childTnLst>
                                </p:cTn>
                              </p:par>
                              <p:par>
                                <p:cTn id="26" presetID="23" presetClass="entr" presetSubtype="16"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childTnLst>
                                </p:cTn>
                              </p:par>
                              <p:par>
                                <p:cTn id="30" presetID="23" presetClass="entr" presetSubtype="16"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fltVal val="0"/>
                                          </p:val>
                                        </p:tav>
                                        <p:tav tm="100000">
                                          <p:val>
                                            <p:strVal val="#ppt_h"/>
                                          </p:val>
                                        </p:tav>
                                      </p:tavLst>
                                    </p:anim>
                                  </p:childTnLst>
                                </p:cTn>
                              </p:par>
                            </p:childTnLst>
                          </p:cTn>
                        </p:par>
                        <p:par>
                          <p:cTn id="34" fill="hold">
                            <p:stCondLst>
                              <p:cond delay="1520"/>
                            </p:stCondLst>
                            <p:childTnLst>
                              <p:par>
                                <p:cTn id="35" presetID="12" presetClass="entr" presetSubtype="4"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p:tgtEl>
                                          <p:spTgt spid="10"/>
                                        </p:tgtEl>
                                        <p:attrNameLst>
                                          <p:attrName>ppt_y</p:attrName>
                                        </p:attrNameLst>
                                      </p:cBhvr>
                                      <p:tavLst>
                                        <p:tav tm="0">
                                          <p:val>
                                            <p:strVal val="#ppt_y+#ppt_h*1.125000"/>
                                          </p:val>
                                        </p:tav>
                                        <p:tav tm="100000">
                                          <p:val>
                                            <p:strVal val="#ppt_y"/>
                                          </p:val>
                                        </p:tav>
                                      </p:tavLst>
                                    </p:anim>
                                    <p:animEffect transition="in" filter="wipe(up)">
                                      <p:cBhvr>
                                        <p:cTn id="38" dur="500"/>
                                        <p:tgtEl>
                                          <p:spTgt spid="10"/>
                                        </p:tgtEl>
                                      </p:cBhvr>
                                    </p:animEffect>
                                  </p:childTnLst>
                                </p:cTn>
                              </p:par>
                            </p:childTnLst>
                          </p:cTn>
                        </p:par>
                        <p:par>
                          <p:cTn id="39" fill="hold">
                            <p:stCondLst>
                              <p:cond delay="2020"/>
                            </p:stCondLst>
                            <p:childTnLst>
                              <p:par>
                                <p:cTn id="40" presetID="14" presetClass="entr" presetSubtype="10" fill="hold"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randombar(horizontal)">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1" grpId="0"/>
      <p:bldP spid="32" grpId="0" animBg="1"/>
      <p:bldP spid="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615770F-893B-439B-9347-9DF18184FED6}"/>
              </a:ext>
            </a:extLst>
          </p:cNvPr>
          <p:cNvGrpSpPr/>
          <p:nvPr/>
        </p:nvGrpSpPr>
        <p:grpSpPr>
          <a:xfrm>
            <a:off x="4651435" y="1710855"/>
            <a:ext cx="901840" cy="2042168"/>
            <a:chOff x="12261934" y="4767306"/>
            <a:chExt cx="2370443" cy="5257442"/>
          </a:xfrm>
        </p:grpSpPr>
        <p:cxnSp>
          <p:nvCxnSpPr>
            <p:cNvPr id="3" name="直接箭头连接符 2">
              <a:extLst>
                <a:ext uri="{FF2B5EF4-FFF2-40B4-BE49-F238E27FC236}">
                  <a16:creationId xmlns:a16="http://schemas.microsoft.com/office/drawing/2014/main" id="{5A8EE214-AA0A-43F9-9E41-12517E22EA53}"/>
                </a:ext>
              </a:extLst>
            </p:cNvPr>
            <p:cNvCxnSpPr/>
            <p:nvPr/>
          </p:nvCxnSpPr>
          <p:spPr>
            <a:xfrm>
              <a:off x="12261934" y="7607640"/>
              <a:ext cx="2370443" cy="0"/>
            </a:xfrm>
            <a:prstGeom prst="straightConnector1">
              <a:avLst/>
            </a:prstGeom>
            <a:ln w="41275">
              <a:solidFill>
                <a:srgbClr val="19B49B"/>
              </a:solidFill>
              <a:headEnd w="lg" len="lg"/>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a:extLst>
                <a:ext uri="{FF2B5EF4-FFF2-40B4-BE49-F238E27FC236}">
                  <a16:creationId xmlns:a16="http://schemas.microsoft.com/office/drawing/2014/main" id="{FE03D5F4-5B03-429A-A837-2EC17AC50D95}"/>
                </a:ext>
              </a:extLst>
            </p:cNvPr>
            <p:cNvCxnSpPr/>
            <p:nvPr/>
          </p:nvCxnSpPr>
          <p:spPr>
            <a:xfrm flipV="1">
              <a:off x="12297834" y="4767306"/>
              <a:ext cx="1722371" cy="2859731"/>
            </a:xfrm>
            <a:prstGeom prst="straightConnector1">
              <a:avLst/>
            </a:prstGeom>
            <a:ln w="41275">
              <a:solidFill>
                <a:srgbClr val="19B49B"/>
              </a:solidFill>
              <a:headEnd w="lg" len="lg"/>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3023402A-7EFC-4416-ABFF-3192B12F38AB}"/>
                </a:ext>
              </a:extLst>
            </p:cNvPr>
            <p:cNvCxnSpPr/>
            <p:nvPr/>
          </p:nvCxnSpPr>
          <p:spPr>
            <a:xfrm>
              <a:off x="12337739" y="7681685"/>
              <a:ext cx="1903271" cy="2343063"/>
            </a:xfrm>
            <a:prstGeom prst="straightConnector1">
              <a:avLst/>
            </a:prstGeom>
            <a:ln w="41275">
              <a:solidFill>
                <a:srgbClr val="19B49B"/>
              </a:solidFill>
              <a:headEnd w="lg" len="lg"/>
              <a:tailEnd type="arrow"/>
            </a:ln>
          </p:spPr>
          <p:style>
            <a:lnRef idx="1">
              <a:schemeClr val="accent1"/>
            </a:lnRef>
            <a:fillRef idx="0">
              <a:schemeClr val="accent1"/>
            </a:fillRef>
            <a:effectRef idx="0">
              <a:schemeClr val="accent1"/>
            </a:effectRef>
            <a:fontRef idx="minor">
              <a:schemeClr val="tx1"/>
            </a:fontRef>
          </p:style>
        </p:cxnSp>
      </p:grpSp>
      <p:sp>
        <p:nvSpPr>
          <p:cNvPr id="6" name="圆角矩形 9">
            <a:extLst>
              <a:ext uri="{FF2B5EF4-FFF2-40B4-BE49-F238E27FC236}">
                <a16:creationId xmlns:a16="http://schemas.microsoft.com/office/drawing/2014/main" id="{E2989065-CCBA-4487-ABDC-3AB342CEC941}"/>
              </a:ext>
            </a:extLst>
          </p:cNvPr>
          <p:cNvSpPr/>
          <p:nvPr/>
        </p:nvSpPr>
        <p:spPr>
          <a:xfrm>
            <a:off x="2330373" y="1598165"/>
            <a:ext cx="2336334" cy="2648295"/>
          </a:xfrm>
          <a:prstGeom prst="roundRect">
            <a:avLst/>
          </a:prstGeom>
          <a:noFill/>
          <a:ln w="47625">
            <a:solidFill>
              <a:srgbClr val="53585F"/>
            </a:solidFill>
          </a:ln>
        </p:spPr>
        <p:style>
          <a:lnRef idx="2">
            <a:schemeClr val="accent1">
              <a:shade val="50000"/>
            </a:schemeClr>
          </a:lnRef>
          <a:fillRef idx="1">
            <a:schemeClr val="accent1"/>
          </a:fillRef>
          <a:effectRef idx="0">
            <a:schemeClr val="accent1"/>
          </a:effectRef>
          <a:fontRef idx="minor">
            <a:schemeClr val="lt1"/>
          </a:fontRef>
        </p:style>
        <p:txBody>
          <a:bodyPr lIns="36470" tIns="18235" rIns="36470" bIns="18235" rtlCol="0" anchor="ctr"/>
          <a:lstStyle/>
          <a:p>
            <a:pPr algn="ctr"/>
            <a:endParaRPr lang="zh-CN" altLang="en-US" sz="975"/>
          </a:p>
        </p:txBody>
      </p:sp>
      <p:sp>
        <p:nvSpPr>
          <p:cNvPr id="7" name="TextBox 10">
            <a:extLst>
              <a:ext uri="{FF2B5EF4-FFF2-40B4-BE49-F238E27FC236}">
                <a16:creationId xmlns:a16="http://schemas.microsoft.com/office/drawing/2014/main" id="{28567B12-D51E-4E3E-A9D7-F5E4D087435D}"/>
              </a:ext>
            </a:extLst>
          </p:cNvPr>
          <p:cNvSpPr txBox="1"/>
          <p:nvPr/>
        </p:nvSpPr>
        <p:spPr>
          <a:xfrm>
            <a:off x="2449488" y="2021234"/>
            <a:ext cx="2127816" cy="1669196"/>
          </a:xfrm>
          <a:prstGeom prst="rect">
            <a:avLst/>
          </a:prstGeom>
          <a:noFill/>
        </p:spPr>
        <p:txBody>
          <a:bodyPr wrap="square" lIns="36470" tIns="18235" rIns="36470" bIns="18235" rtlCol="0">
            <a:spAutoFit/>
          </a:bodyPr>
          <a:lstStyle/>
          <a:p>
            <a:pPr>
              <a:lnSpc>
                <a:spcPct val="150000"/>
              </a:lnSpc>
            </a:pPr>
            <a:r>
              <a:rPr lang="zh-CN" altLang="en-US" sz="1000" dirty="0"/>
              <a:t> </a:t>
            </a:r>
            <a:r>
              <a:rPr lang="zh-CN" altLang="en-US" sz="882" dirty="0">
                <a:solidFill>
                  <a:schemeClr val="bg1">
                    <a:lumMod val="50000"/>
                  </a:schemeClr>
                </a:solidFill>
                <a:latin typeface="微软雅黑" pitchFamily="34" charset="-122"/>
                <a:ea typeface="微软雅黑" pitchFamily="34" charset="-122"/>
              </a:rPr>
              <a:t>数字图像处理是利用计算机对图像进行去除噪声、增强、恢复、分割、提取特征等的理论、方法和技术。我们完成的数字图像处理系统由三部分组成，包括：图像读入、图像处理以及图像保存。其中图像处理包括了：图像的几何变换、像素变换，图像去噪、分割、锐化和模糊、压缩与解压等功能。</a:t>
            </a:r>
            <a:endParaRPr lang="en-US" altLang="zh-CN" sz="882" dirty="0">
              <a:solidFill>
                <a:schemeClr val="bg1">
                  <a:lumMod val="50000"/>
                </a:schemeClr>
              </a:solidFill>
              <a:latin typeface="微软雅黑" pitchFamily="34" charset="-122"/>
              <a:ea typeface="微软雅黑" pitchFamily="34" charset="-122"/>
            </a:endParaRPr>
          </a:p>
        </p:txBody>
      </p:sp>
      <p:grpSp>
        <p:nvGrpSpPr>
          <p:cNvPr id="8" name="组合 7">
            <a:extLst>
              <a:ext uri="{FF2B5EF4-FFF2-40B4-BE49-F238E27FC236}">
                <a16:creationId xmlns:a16="http://schemas.microsoft.com/office/drawing/2014/main" id="{AC0B72D9-5F3E-46BE-B67B-2F75AE7F9FBE}"/>
              </a:ext>
            </a:extLst>
          </p:cNvPr>
          <p:cNvGrpSpPr/>
          <p:nvPr/>
        </p:nvGrpSpPr>
        <p:grpSpPr>
          <a:xfrm>
            <a:off x="1148846" y="2282175"/>
            <a:ext cx="1096635" cy="1119642"/>
            <a:chOff x="3680391" y="6233991"/>
            <a:chExt cx="2631634" cy="2631634"/>
          </a:xfrm>
          <a:solidFill>
            <a:schemeClr val="tx2">
              <a:lumMod val="50000"/>
            </a:schemeClr>
          </a:solidFill>
        </p:grpSpPr>
        <p:sp>
          <p:nvSpPr>
            <p:cNvPr id="9" name="椭圆 8">
              <a:extLst>
                <a:ext uri="{FF2B5EF4-FFF2-40B4-BE49-F238E27FC236}">
                  <a16:creationId xmlns:a16="http://schemas.microsoft.com/office/drawing/2014/main" id="{15F01863-A592-4D39-B420-BC979BEB59EE}"/>
                </a:ext>
              </a:extLst>
            </p:cNvPr>
            <p:cNvSpPr/>
            <p:nvPr/>
          </p:nvSpPr>
          <p:spPr>
            <a:xfrm>
              <a:off x="3680391" y="6233991"/>
              <a:ext cx="2631634" cy="2631634"/>
            </a:xfrm>
            <a:prstGeom prst="ellipse">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0" name="TextBox 13">
              <a:extLst>
                <a:ext uri="{FF2B5EF4-FFF2-40B4-BE49-F238E27FC236}">
                  <a16:creationId xmlns:a16="http://schemas.microsoft.com/office/drawing/2014/main" id="{5C9392AC-74A9-4AFD-AA38-39624D67AE88}"/>
                </a:ext>
              </a:extLst>
            </p:cNvPr>
            <p:cNvSpPr txBox="1"/>
            <p:nvPr/>
          </p:nvSpPr>
          <p:spPr>
            <a:xfrm>
              <a:off x="4162162" y="6729766"/>
              <a:ext cx="2144696" cy="1705127"/>
            </a:xfrm>
            <a:prstGeom prst="rect">
              <a:avLst/>
            </a:prstGeom>
            <a:noFill/>
          </p:spPr>
          <p:txBody>
            <a:bodyPr wrap="square" rtlCol="0">
              <a:spAutoFit/>
            </a:bodyPr>
            <a:lstStyle/>
            <a:p>
              <a:r>
                <a:rPr lang="zh-CN" altLang="en-US" sz="2057" dirty="0">
                  <a:solidFill>
                    <a:schemeClr val="bg1"/>
                  </a:solidFill>
                  <a:latin typeface="思源黑体 CN Medium" pitchFamily="34" charset="-122"/>
                  <a:ea typeface="思源黑体 CN Medium" pitchFamily="34" charset="-122"/>
                </a:rPr>
                <a:t>整体架构</a:t>
              </a:r>
              <a:endParaRPr lang="en-US" altLang="zh-CN" sz="2057" dirty="0">
                <a:solidFill>
                  <a:schemeClr val="bg1"/>
                </a:solidFill>
                <a:latin typeface="思源黑体 CN Medium" pitchFamily="34" charset="-122"/>
                <a:ea typeface="思源黑体 CN Medium" pitchFamily="34" charset="-122"/>
              </a:endParaRPr>
            </a:p>
          </p:txBody>
        </p:sp>
      </p:grpSp>
      <p:sp>
        <p:nvSpPr>
          <p:cNvPr id="11" name="TextBox 14">
            <a:extLst>
              <a:ext uri="{FF2B5EF4-FFF2-40B4-BE49-F238E27FC236}">
                <a16:creationId xmlns:a16="http://schemas.microsoft.com/office/drawing/2014/main" id="{839E1E28-03F3-4912-9CB2-A9A293C58E27}"/>
              </a:ext>
            </a:extLst>
          </p:cNvPr>
          <p:cNvSpPr txBox="1"/>
          <p:nvPr/>
        </p:nvSpPr>
        <p:spPr>
          <a:xfrm>
            <a:off x="6216596" y="982982"/>
            <a:ext cx="2453085" cy="827427"/>
          </a:xfrm>
          <a:prstGeom prst="rect">
            <a:avLst/>
          </a:prstGeom>
          <a:noFill/>
        </p:spPr>
        <p:txBody>
          <a:bodyPr wrap="square" lIns="36470" tIns="18235" rIns="36470" bIns="18235" rtlCol="0">
            <a:spAutoFit/>
          </a:bodyPr>
          <a:lstStyle/>
          <a:p>
            <a:pPr>
              <a:lnSpc>
                <a:spcPct val="150000"/>
              </a:lnSpc>
            </a:pPr>
            <a:r>
              <a:rPr lang="zh-CN" altLang="en-US" sz="882" dirty="0">
                <a:solidFill>
                  <a:schemeClr val="bg1">
                    <a:lumMod val="50000"/>
                  </a:schemeClr>
                </a:solidFill>
                <a:latin typeface="微软雅黑" pitchFamily="34" charset="-122"/>
                <a:ea typeface="微软雅黑" pitchFamily="34" charset="-122"/>
              </a:rPr>
              <a:t>可以打开、选择图像文件或是对打开的图像文件进行处理，图像处理共有以下几种操作：图像的几何变换、像素变换，图片合成、图像去噪、图像分割、锐化和模糊、压缩与解压。</a:t>
            </a:r>
            <a:endParaRPr lang="en-US" altLang="zh-CN" sz="882" dirty="0">
              <a:solidFill>
                <a:schemeClr val="bg1">
                  <a:lumMod val="50000"/>
                </a:schemeClr>
              </a:solidFill>
              <a:latin typeface="微软雅黑" pitchFamily="34" charset="-122"/>
              <a:ea typeface="微软雅黑" pitchFamily="34" charset="-122"/>
            </a:endParaRPr>
          </a:p>
        </p:txBody>
      </p:sp>
      <p:sp>
        <p:nvSpPr>
          <p:cNvPr id="12" name="TextBox 15">
            <a:extLst>
              <a:ext uri="{FF2B5EF4-FFF2-40B4-BE49-F238E27FC236}">
                <a16:creationId xmlns:a16="http://schemas.microsoft.com/office/drawing/2014/main" id="{B8A3D2FA-B312-4E32-A23C-9EDDA2072B7D}"/>
              </a:ext>
            </a:extLst>
          </p:cNvPr>
          <p:cNvSpPr txBox="1"/>
          <p:nvPr/>
        </p:nvSpPr>
        <p:spPr>
          <a:xfrm>
            <a:off x="6429502" y="2559215"/>
            <a:ext cx="2027275" cy="471304"/>
          </a:xfrm>
          <a:prstGeom prst="rect">
            <a:avLst/>
          </a:prstGeom>
          <a:noFill/>
        </p:spPr>
        <p:txBody>
          <a:bodyPr wrap="square" lIns="36470" tIns="18235" rIns="36470" bIns="18235" rtlCol="0">
            <a:spAutoFit/>
          </a:bodyPr>
          <a:lstStyle/>
          <a:p>
            <a:pPr>
              <a:lnSpc>
                <a:spcPct val="150000"/>
              </a:lnSpc>
            </a:pPr>
            <a:r>
              <a:rPr lang="zh-CN" altLang="en-US" sz="1000" dirty="0">
                <a:solidFill>
                  <a:schemeClr val="bg1">
                    <a:lumMod val="50000"/>
                  </a:schemeClr>
                </a:solidFill>
                <a:latin typeface="微软雅黑" pitchFamily="34" charset="-122"/>
                <a:ea typeface="微软雅黑" pitchFamily="34" charset="-122"/>
              </a:rPr>
              <a:t>打开的图像文件位于中间部分，可以对图片进行拖动查看。</a:t>
            </a:r>
            <a:endParaRPr lang="en-US" altLang="zh-CN" sz="955" dirty="0">
              <a:solidFill>
                <a:schemeClr val="bg1">
                  <a:lumMod val="50000"/>
                </a:schemeClr>
              </a:solidFill>
              <a:latin typeface="微软雅黑" pitchFamily="34" charset="-122"/>
              <a:ea typeface="微软雅黑" pitchFamily="34" charset="-122"/>
            </a:endParaRPr>
          </a:p>
        </p:txBody>
      </p:sp>
      <p:sp>
        <p:nvSpPr>
          <p:cNvPr id="13" name="TextBox 16">
            <a:extLst>
              <a:ext uri="{FF2B5EF4-FFF2-40B4-BE49-F238E27FC236}">
                <a16:creationId xmlns:a16="http://schemas.microsoft.com/office/drawing/2014/main" id="{E6D6E94F-5B5B-408B-B3A7-D5B7D64E0E84}"/>
              </a:ext>
            </a:extLst>
          </p:cNvPr>
          <p:cNvSpPr txBox="1"/>
          <p:nvPr/>
        </p:nvSpPr>
        <p:spPr>
          <a:xfrm>
            <a:off x="6292524" y="3917761"/>
            <a:ext cx="2027275" cy="471304"/>
          </a:xfrm>
          <a:prstGeom prst="rect">
            <a:avLst/>
          </a:prstGeom>
          <a:noFill/>
        </p:spPr>
        <p:txBody>
          <a:bodyPr wrap="square" lIns="36470" tIns="18235" rIns="36470" bIns="18235" rtlCol="0">
            <a:spAutoFit/>
          </a:bodyPr>
          <a:lstStyle/>
          <a:p>
            <a:pPr>
              <a:lnSpc>
                <a:spcPct val="150000"/>
              </a:lnSpc>
            </a:pPr>
            <a:r>
              <a:rPr lang="zh-CN" altLang="en-US" sz="1000" dirty="0">
                <a:solidFill>
                  <a:schemeClr val="bg1">
                    <a:lumMod val="50000"/>
                  </a:schemeClr>
                </a:solidFill>
                <a:latin typeface="微软雅黑" pitchFamily="34" charset="-122"/>
                <a:ea typeface="微软雅黑" pitchFamily="34" charset="-122"/>
              </a:rPr>
              <a:t>右侧是会根据图片的不同操作实时更新参数或是直方图。</a:t>
            </a:r>
            <a:endParaRPr lang="en-US" altLang="zh-CN" sz="955" dirty="0">
              <a:solidFill>
                <a:schemeClr val="bg1">
                  <a:lumMod val="50000"/>
                </a:schemeClr>
              </a:solidFill>
              <a:latin typeface="微软雅黑" pitchFamily="34" charset="-122"/>
              <a:ea typeface="微软雅黑" pitchFamily="34" charset="-122"/>
            </a:endParaRPr>
          </a:p>
        </p:txBody>
      </p:sp>
      <p:grpSp>
        <p:nvGrpSpPr>
          <p:cNvPr id="14" name="组合 13">
            <a:extLst>
              <a:ext uri="{FF2B5EF4-FFF2-40B4-BE49-F238E27FC236}">
                <a16:creationId xmlns:a16="http://schemas.microsoft.com/office/drawing/2014/main" id="{AF13C9AC-0E1D-4549-98E9-628AFB2C9FD2}"/>
              </a:ext>
            </a:extLst>
          </p:cNvPr>
          <p:cNvGrpSpPr/>
          <p:nvPr/>
        </p:nvGrpSpPr>
        <p:grpSpPr>
          <a:xfrm>
            <a:off x="5104227" y="964820"/>
            <a:ext cx="880418" cy="898889"/>
            <a:chOff x="13172258" y="3096121"/>
            <a:chExt cx="2112769" cy="2112769"/>
          </a:xfrm>
          <a:solidFill>
            <a:schemeClr val="tx2">
              <a:lumMod val="50000"/>
            </a:schemeClr>
          </a:solidFill>
        </p:grpSpPr>
        <p:sp>
          <p:nvSpPr>
            <p:cNvPr id="15" name="椭圆 14">
              <a:extLst>
                <a:ext uri="{FF2B5EF4-FFF2-40B4-BE49-F238E27FC236}">
                  <a16:creationId xmlns:a16="http://schemas.microsoft.com/office/drawing/2014/main" id="{9A563DD0-E342-4D5B-85BC-92B6DC50C780}"/>
                </a:ext>
              </a:extLst>
            </p:cNvPr>
            <p:cNvSpPr/>
            <p:nvPr/>
          </p:nvSpPr>
          <p:spPr>
            <a:xfrm>
              <a:off x="13172258" y="3096121"/>
              <a:ext cx="2112769" cy="2112769"/>
            </a:xfrm>
            <a:prstGeom prst="ellipse">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6" name="TextBox 21">
              <a:extLst>
                <a:ext uri="{FF2B5EF4-FFF2-40B4-BE49-F238E27FC236}">
                  <a16:creationId xmlns:a16="http://schemas.microsoft.com/office/drawing/2014/main" id="{E9B4C228-36C1-44C5-9221-C3C89BEB856D}"/>
                </a:ext>
              </a:extLst>
            </p:cNvPr>
            <p:cNvSpPr txBox="1"/>
            <p:nvPr/>
          </p:nvSpPr>
          <p:spPr>
            <a:xfrm>
              <a:off x="13581324" y="3528166"/>
              <a:ext cx="1457162" cy="1280125"/>
            </a:xfrm>
            <a:prstGeom prst="rect">
              <a:avLst/>
            </a:prstGeom>
            <a:noFill/>
            <a:ln>
              <a:noFill/>
            </a:ln>
          </p:spPr>
          <p:txBody>
            <a:bodyPr wrap="square" rtlCol="0">
              <a:spAutoFit/>
            </a:bodyPr>
            <a:lstStyle/>
            <a:p>
              <a:r>
                <a:rPr lang="en-US" altLang="zh-CN" sz="2939" dirty="0">
                  <a:solidFill>
                    <a:schemeClr val="bg1"/>
                  </a:solidFill>
                  <a:latin typeface="DFGothic-EB" panose="02010609010101010101" pitchFamily="1" charset="-128"/>
                  <a:ea typeface="DFGothic-EB" panose="02010609010101010101" pitchFamily="1" charset="-128"/>
                </a:rPr>
                <a:t>01</a:t>
              </a:r>
              <a:endParaRPr lang="zh-CN" altLang="en-US" sz="2939" dirty="0">
                <a:solidFill>
                  <a:schemeClr val="bg1"/>
                </a:solidFill>
              </a:endParaRPr>
            </a:p>
          </p:txBody>
        </p:sp>
      </p:grpSp>
      <p:grpSp>
        <p:nvGrpSpPr>
          <p:cNvPr id="17" name="组合 16">
            <a:extLst>
              <a:ext uri="{FF2B5EF4-FFF2-40B4-BE49-F238E27FC236}">
                <a16:creationId xmlns:a16="http://schemas.microsoft.com/office/drawing/2014/main" id="{E6483B00-F3AE-4C15-9416-80EB545423E1}"/>
              </a:ext>
            </a:extLst>
          </p:cNvPr>
          <p:cNvGrpSpPr/>
          <p:nvPr/>
        </p:nvGrpSpPr>
        <p:grpSpPr>
          <a:xfrm>
            <a:off x="5149889" y="3741191"/>
            <a:ext cx="981767" cy="898887"/>
            <a:chOff x="13172258" y="9631589"/>
            <a:chExt cx="2355981" cy="2112769"/>
          </a:xfrm>
          <a:solidFill>
            <a:schemeClr val="tx2">
              <a:lumMod val="50000"/>
            </a:schemeClr>
          </a:solidFill>
        </p:grpSpPr>
        <p:sp>
          <p:nvSpPr>
            <p:cNvPr id="18" name="椭圆 17">
              <a:extLst>
                <a:ext uri="{FF2B5EF4-FFF2-40B4-BE49-F238E27FC236}">
                  <a16:creationId xmlns:a16="http://schemas.microsoft.com/office/drawing/2014/main" id="{EE73C414-8699-4A56-9896-B026FDEE7773}"/>
                </a:ext>
              </a:extLst>
            </p:cNvPr>
            <p:cNvSpPr/>
            <p:nvPr/>
          </p:nvSpPr>
          <p:spPr>
            <a:xfrm>
              <a:off x="13172258" y="9631589"/>
              <a:ext cx="2112769" cy="2112769"/>
            </a:xfrm>
            <a:prstGeom prst="ellipse">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9" name="TextBox 24">
              <a:extLst>
                <a:ext uri="{FF2B5EF4-FFF2-40B4-BE49-F238E27FC236}">
                  <a16:creationId xmlns:a16="http://schemas.microsoft.com/office/drawing/2014/main" id="{E4653546-5F23-4E75-A234-217540C21089}"/>
                </a:ext>
              </a:extLst>
            </p:cNvPr>
            <p:cNvSpPr txBox="1"/>
            <p:nvPr/>
          </p:nvSpPr>
          <p:spPr>
            <a:xfrm>
              <a:off x="13539158" y="10087372"/>
              <a:ext cx="1989081" cy="1280128"/>
            </a:xfrm>
            <a:prstGeom prst="rect">
              <a:avLst/>
            </a:prstGeom>
            <a:noFill/>
            <a:ln>
              <a:noFill/>
            </a:ln>
          </p:spPr>
          <p:txBody>
            <a:bodyPr wrap="square" rtlCol="0">
              <a:spAutoFit/>
            </a:bodyPr>
            <a:lstStyle/>
            <a:p>
              <a:r>
                <a:rPr lang="en-US" altLang="zh-CN" sz="2939" dirty="0">
                  <a:solidFill>
                    <a:schemeClr val="bg1"/>
                  </a:solidFill>
                  <a:latin typeface="DFGothic-EB" panose="02010609010101010101" pitchFamily="1" charset="-128"/>
                  <a:ea typeface="DFGothic-EB" panose="02010609010101010101" pitchFamily="1" charset="-128"/>
                </a:rPr>
                <a:t>03</a:t>
              </a:r>
              <a:endParaRPr lang="zh-CN" altLang="en-US" sz="2939" dirty="0">
                <a:solidFill>
                  <a:schemeClr val="bg1"/>
                </a:solidFill>
              </a:endParaRPr>
            </a:p>
          </p:txBody>
        </p:sp>
      </p:grpSp>
      <p:grpSp>
        <p:nvGrpSpPr>
          <p:cNvPr id="20" name="组合 19">
            <a:extLst>
              <a:ext uri="{FF2B5EF4-FFF2-40B4-BE49-F238E27FC236}">
                <a16:creationId xmlns:a16="http://schemas.microsoft.com/office/drawing/2014/main" id="{5B3D6F4B-8614-48DC-99EB-D640301E343D}"/>
              </a:ext>
            </a:extLst>
          </p:cNvPr>
          <p:cNvGrpSpPr/>
          <p:nvPr/>
        </p:nvGrpSpPr>
        <p:grpSpPr>
          <a:xfrm>
            <a:off x="5495448" y="2450489"/>
            <a:ext cx="880418" cy="898888"/>
            <a:chOff x="14111087" y="6588075"/>
            <a:chExt cx="2112769" cy="2112769"/>
          </a:xfrm>
          <a:solidFill>
            <a:schemeClr val="tx2">
              <a:lumMod val="50000"/>
            </a:schemeClr>
          </a:solidFill>
        </p:grpSpPr>
        <p:sp>
          <p:nvSpPr>
            <p:cNvPr id="21" name="椭圆 20">
              <a:extLst>
                <a:ext uri="{FF2B5EF4-FFF2-40B4-BE49-F238E27FC236}">
                  <a16:creationId xmlns:a16="http://schemas.microsoft.com/office/drawing/2014/main" id="{500BA15A-274E-4951-92BB-03AB2AD1EF41}"/>
                </a:ext>
              </a:extLst>
            </p:cNvPr>
            <p:cNvSpPr/>
            <p:nvPr/>
          </p:nvSpPr>
          <p:spPr>
            <a:xfrm>
              <a:off x="14111087" y="6588075"/>
              <a:ext cx="2112769" cy="2112769"/>
            </a:xfrm>
            <a:prstGeom prst="ellipse">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22" name="TextBox 27">
              <a:extLst>
                <a:ext uri="{FF2B5EF4-FFF2-40B4-BE49-F238E27FC236}">
                  <a16:creationId xmlns:a16="http://schemas.microsoft.com/office/drawing/2014/main" id="{33D44E70-43D5-4664-9080-AEDFE068672A}"/>
                </a:ext>
              </a:extLst>
            </p:cNvPr>
            <p:cNvSpPr txBox="1"/>
            <p:nvPr/>
          </p:nvSpPr>
          <p:spPr>
            <a:xfrm>
              <a:off x="14466879" y="7033180"/>
              <a:ext cx="1636297" cy="1280126"/>
            </a:xfrm>
            <a:prstGeom prst="rect">
              <a:avLst/>
            </a:prstGeom>
            <a:noFill/>
            <a:ln>
              <a:noFill/>
            </a:ln>
          </p:spPr>
          <p:txBody>
            <a:bodyPr wrap="square" rtlCol="0">
              <a:spAutoFit/>
            </a:bodyPr>
            <a:lstStyle/>
            <a:p>
              <a:r>
                <a:rPr lang="en-US" altLang="zh-CN" sz="2939" dirty="0">
                  <a:solidFill>
                    <a:schemeClr val="bg1"/>
                  </a:solidFill>
                  <a:latin typeface="DFGothic-EB" panose="02010609010101010101" pitchFamily="1" charset="-128"/>
                  <a:ea typeface="DFGothic-EB" panose="02010609010101010101" pitchFamily="1" charset="-128"/>
                </a:rPr>
                <a:t>02</a:t>
              </a:r>
              <a:endParaRPr lang="zh-CN" altLang="en-US" sz="2939" dirty="0">
                <a:solidFill>
                  <a:schemeClr val="bg1"/>
                </a:solidFill>
              </a:endParaRPr>
            </a:p>
          </p:txBody>
        </p:sp>
      </p:grpSp>
      <p:sp>
        <p:nvSpPr>
          <p:cNvPr id="24" name="TextBox 20">
            <a:extLst>
              <a:ext uri="{FF2B5EF4-FFF2-40B4-BE49-F238E27FC236}">
                <a16:creationId xmlns:a16="http://schemas.microsoft.com/office/drawing/2014/main" id="{93064D8A-D9FF-4501-BD7F-DAED84FEEADF}"/>
              </a:ext>
            </a:extLst>
          </p:cNvPr>
          <p:cNvSpPr txBox="1"/>
          <p:nvPr/>
        </p:nvSpPr>
        <p:spPr>
          <a:xfrm>
            <a:off x="907976" y="292747"/>
            <a:ext cx="2735337" cy="461665"/>
          </a:xfrm>
          <a:prstGeom prst="rect">
            <a:avLst/>
          </a:prstGeom>
          <a:noFill/>
        </p:spPr>
        <p:txBody>
          <a:bodyPr wrap="square" rtlCol="0">
            <a:spAutoFit/>
          </a:bodyPr>
          <a:lstStyle/>
          <a:p>
            <a:r>
              <a:rPr lang="zh-CN" altLang="en-US" sz="2400" b="1" dirty="0">
                <a:latin typeface="Agency FB" panose="020B0503020202020204" pitchFamily="34" charset="0"/>
              </a:rPr>
              <a:t>系统总体思想介绍</a:t>
            </a:r>
          </a:p>
        </p:txBody>
      </p:sp>
      <p:sp>
        <p:nvSpPr>
          <p:cNvPr id="25" name="矩形 24">
            <a:extLst>
              <a:ext uri="{FF2B5EF4-FFF2-40B4-BE49-F238E27FC236}">
                <a16:creationId xmlns:a16="http://schemas.microsoft.com/office/drawing/2014/main" id="{FC4FFEFA-AFD0-4E65-B968-7BE877F6CC89}"/>
              </a:ext>
            </a:extLst>
          </p:cNvPr>
          <p:cNvSpPr/>
          <p:nvPr/>
        </p:nvSpPr>
        <p:spPr>
          <a:xfrm>
            <a:off x="398206" y="317090"/>
            <a:ext cx="412955" cy="412955"/>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gency FB" panose="020B0503020202020204" pitchFamily="34" charset="0"/>
              </a:rPr>
              <a:t>01</a:t>
            </a:r>
            <a:endParaRPr lang="zh-CN" altLang="en-US" sz="2400" dirty="0">
              <a:latin typeface="Agency FB" panose="020B0503020202020204" pitchFamily="34" charset="0"/>
            </a:endParaRPr>
          </a:p>
        </p:txBody>
      </p:sp>
      <p:cxnSp>
        <p:nvCxnSpPr>
          <p:cNvPr id="26" name="直接连接符 25">
            <a:extLst>
              <a:ext uri="{FF2B5EF4-FFF2-40B4-BE49-F238E27FC236}">
                <a16:creationId xmlns:a16="http://schemas.microsoft.com/office/drawing/2014/main" id="{383F92F6-8654-4F06-B58F-7E98367F3A5D}"/>
              </a:ext>
            </a:extLst>
          </p:cNvPr>
          <p:cNvCxnSpPr>
            <a:cxnSpLocks/>
          </p:cNvCxnSpPr>
          <p:nvPr/>
        </p:nvCxnSpPr>
        <p:spPr>
          <a:xfrm>
            <a:off x="1489402" y="744794"/>
            <a:ext cx="7256207" cy="0"/>
          </a:xfrm>
          <a:prstGeom prst="line">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31" name="任意多边形: 形状 30">
            <a:extLst>
              <a:ext uri="{FF2B5EF4-FFF2-40B4-BE49-F238E27FC236}">
                <a16:creationId xmlns:a16="http://schemas.microsoft.com/office/drawing/2014/main" id="{E2B4518F-E08E-4228-9955-198339DDFCCA}"/>
              </a:ext>
            </a:extLst>
          </p:cNvPr>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928992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
                                            <p:tgtEl>
                                              <p:spTgt spid="31"/>
                                            </p:tgtEl>
                                          </p:cBhvr>
                                        </p:animEffect>
                                      </p:childTnLst>
                                    </p:cTn>
                                  </p:par>
                                </p:childTnLst>
                              </p:cTn>
                            </p:par>
                            <p:par>
                              <p:cTn id="8" fill="hold">
                                <p:stCondLst>
                                  <p:cond delay="1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300"/>
                                            <p:tgtEl>
                                              <p:spTgt spid="26"/>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400" fill="hold"/>
                                            <p:tgtEl>
                                              <p:spTgt spid="25"/>
                                            </p:tgtEl>
                                            <p:attrNameLst>
                                              <p:attrName>ppt_x</p:attrName>
                                            </p:attrNameLst>
                                          </p:cBhvr>
                                          <p:tavLst>
                                            <p:tav tm="0">
                                              <p:val>
                                                <p:strVal val="0-#ppt_w/2"/>
                                              </p:val>
                                            </p:tav>
                                            <p:tav tm="100000">
                                              <p:val>
                                                <p:strVal val="#ppt_x"/>
                                              </p:val>
                                            </p:tav>
                                          </p:tavLst>
                                        </p:anim>
                                        <p:anim calcmode="lin" valueType="num">
                                          <p:cBhvr additive="base">
                                            <p:cTn id="15" dur="400" fill="hold"/>
                                            <p:tgtEl>
                                              <p:spTgt spid="25"/>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iterate type="wd">
                                        <p:tmPct val="10000"/>
                                      </p:iterate>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400" fill="hold"/>
                                            <p:tgtEl>
                                              <p:spTgt spid="24"/>
                                            </p:tgtEl>
                                            <p:attrNameLst>
                                              <p:attrName>ppt_x</p:attrName>
                                            </p:attrNameLst>
                                          </p:cBhvr>
                                          <p:tavLst>
                                            <p:tav tm="0">
                                              <p:val>
                                                <p:strVal val="0-#ppt_w/2"/>
                                              </p:val>
                                            </p:tav>
                                            <p:tav tm="100000">
                                              <p:val>
                                                <p:strVal val="#ppt_x"/>
                                              </p:val>
                                            </p:tav>
                                          </p:tavLst>
                                        </p:anim>
                                        <p:anim calcmode="lin" valueType="num">
                                          <p:cBhvr additive="base">
                                            <p:cTn id="20" dur="400" fill="hold"/>
                                            <p:tgtEl>
                                              <p:spTgt spid="24"/>
                                            </p:tgtEl>
                                            <p:attrNameLst>
                                              <p:attrName>ppt_y</p:attrName>
                                            </p:attrNameLst>
                                          </p:cBhvr>
                                          <p:tavLst>
                                            <p:tav tm="0">
                                              <p:val>
                                                <p:strVal val="#ppt_y"/>
                                              </p:val>
                                            </p:tav>
                                            <p:tav tm="100000">
                                              <p:val>
                                                <p:strVal val="#ppt_y"/>
                                              </p:val>
                                            </p:tav>
                                          </p:tavLst>
                                        </p:anim>
                                      </p:childTnLst>
                                    </p:cTn>
                                  </p:par>
                                </p:childTnLst>
                              </p:cTn>
                            </p:par>
                            <p:par>
                              <p:cTn id="21" fill="hold">
                                <p:stCondLst>
                                  <p:cond delay="1020"/>
                                </p:stCondLst>
                                <p:childTnLst>
                                  <p:par>
                                    <p:cTn id="22" presetID="2" presetClass="entr" presetSubtype="8" fill="hold" nodeType="afterEffect" p14:presetBounceEnd="64000">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14:bounceEnd="64000">
                                          <p:cBhvr additive="base">
                                            <p:cTn id="24" dur="500" fill="hold"/>
                                            <p:tgtEl>
                                              <p:spTgt spid="8"/>
                                            </p:tgtEl>
                                            <p:attrNameLst>
                                              <p:attrName>ppt_x</p:attrName>
                                            </p:attrNameLst>
                                          </p:cBhvr>
                                          <p:tavLst>
                                            <p:tav tm="0">
                                              <p:val>
                                                <p:strVal val="0-#ppt_w/2"/>
                                              </p:val>
                                            </p:tav>
                                            <p:tav tm="100000">
                                              <p:val>
                                                <p:strVal val="#ppt_x"/>
                                              </p:val>
                                            </p:tav>
                                          </p:tavLst>
                                        </p:anim>
                                        <p:anim calcmode="lin" valueType="num" p14:bounceEnd="64000">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par>
                              <p:cTn id="26" fill="hold">
                                <p:stCondLst>
                                  <p:cond delay="1520"/>
                                </p:stCondLst>
                                <p:childTnLst>
                                  <p:par>
                                    <p:cTn id="27" presetID="10"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randombar(horizontal)">
                                          <p:cBhvr>
                                            <p:cTn id="32" dur="500"/>
                                            <p:tgtEl>
                                              <p:spTgt spid="7"/>
                                            </p:tgtEl>
                                          </p:cBhvr>
                                        </p:animEffect>
                                      </p:childTnLst>
                                    </p:cTn>
                                  </p:par>
                                </p:childTnLst>
                              </p:cTn>
                            </p:par>
                            <p:par>
                              <p:cTn id="33" fill="hold">
                                <p:stCondLst>
                                  <p:cond delay="2020"/>
                                </p:stCondLst>
                                <p:childTnLst>
                                  <p:par>
                                    <p:cTn id="34" presetID="22" presetClass="entr" presetSubtype="8"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par>
                              <p:cTn id="37" fill="hold">
                                <p:stCondLst>
                                  <p:cond delay="2520"/>
                                </p:stCondLst>
                                <p:childTnLst>
                                  <p:par>
                                    <p:cTn id="38" presetID="53" presetClass="entr" presetSubtype="16"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p:cTn id="40" dur="500" fill="hold"/>
                                            <p:tgtEl>
                                              <p:spTgt spid="14"/>
                                            </p:tgtEl>
                                            <p:attrNameLst>
                                              <p:attrName>ppt_w</p:attrName>
                                            </p:attrNameLst>
                                          </p:cBhvr>
                                          <p:tavLst>
                                            <p:tav tm="0">
                                              <p:val>
                                                <p:fltVal val="0"/>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animEffect transition="in" filter="fade">
                                          <p:cBhvr>
                                            <p:cTn id="42" dur="500"/>
                                            <p:tgtEl>
                                              <p:spTgt spid="14"/>
                                            </p:tgtEl>
                                          </p:cBhvr>
                                        </p:animEffect>
                                      </p:childTnLst>
                                    </p:cTn>
                                  </p:par>
                                  <p:par>
                                    <p:cTn id="43" presetID="53" presetClass="entr" presetSubtype="16"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p:cTn id="45" dur="500" fill="hold"/>
                                            <p:tgtEl>
                                              <p:spTgt spid="20"/>
                                            </p:tgtEl>
                                            <p:attrNameLst>
                                              <p:attrName>ppt_w</p:attrName>
                                            </p:attrNameLst>
                                          </p:cBhvr>
                                          <p:tavLst>
                                            <p:tav tm="0">
                                              <p:val>
                                                <p:fltVal val="0"/>
                                              </p:val>
                                            </p:tav>
                                            <p:tav tm="100000">
                                              <p:val>
                                                <p:strVal val="#ppt_w"/>
                                              </p:val>
                                            </p:tav>
                                          </p:tavLst>
                                        </p:anim>
                                        <p:anim calcmode="lin" valueType="num">
                                          <p:cBhvr>
                                            <p:cTn id="46" dur="500" fill="hold"/>
                                            <p:tgtEl>
                                              <p:spTgt spid="20"/>
                                            </p:tgtEl>
                                            <p:attrNameLst>
                                              <p:attrName>ppt_h</p:attrName>
                                            </p:attrNameLst>
                                          </p:cBhvr>
                                          <p:tavLst>
                                            <p:tav tm="0">
                                              <p:val>
                                                <p:fltVal val="0"/>
                                              </p:val>
                                            </p:tav>
                                            <p:tav tm="100000">
                                              <p:val>
                                                <p:strVal val="#ppt_h"/>
                                              </p:val>
                                            </p:tav>
                                          </p:tavLst>
                                        </p:anim>
                                        <p:animEffect transition="in" filter="fade">
                                          <p:cBhvr>
                                            <p:cTn id="47" dur="500"/>
                                            <p:tgtEl>
                                              <p:spTgt spid="20"/>
                                            </p:tgtEl>
                                          </p:cBhvr>
                                        </p:animEffect>
                                      </p:childTnLst>
                                    </p:cTn>
                                  </p:par>
                                  <p:par>
                                    <p:cTn id="48" presetID="53" presetClass="entr" presetSubtype="16"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Effect transition="in" filter="fade">
                                          <p:cBhvr>
                                            <p:cTn id="52" dur="500"/>
                                            <p:tgtEl>
                                              <p:spTgt spid="17"/>
                                            </p:tgtEl>
                                          </p:cBhvr>
                                        </p:animEffect>
                                      </p:childTnLst>
                                    </p:cTn>
                                  </p:par>
                                </p:childTnLst>
                              </p:cTn>
                            </p:par>
                            <p:par>
                              <p:cTn id="53" fill="hold">
                                <p:stCondLst>
                                  <p:cond delay="3020"/>
                                </p:stCondLst>
                                <p:childTnLst>
                                  <p:par>
                                    <p:cTn id="54" presetID="14" presetClass="entr" presetSubtype="10"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randombar(horizontal)">
                                          <p:cBhvr>
                                            <p:cTn id="56" dur="500"/>
                                            <p:tgtEl>
                                              <p:spTgt spid="11"/>
                                            </p:tgtEl>
                                          </p:cBhvr>
                                        </p:animEffect>
                                      </p:childTnLst>
                                    </p:cTn>
                                  </p:par>
                                </p:childTnLst>
                              </p:cTn>
                            </p:par>
                            <p:par>
                              <p:cTn id="57" fill="hold">
                                <p:stCondLst>
                                  <p:cond delay="3520"/>
                                </p:stCondLst>
                                <p:childTnLst>
                                  <p:par>
                                    <p:cTn id="58" presetID="14" presetClass="entr" presetSubtype="10"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randombar(horizontal)">
                                          <p:cBhvr>
                                            <p:cTn id="60" dur="500"/>
                                            <p:tgtEl>
                                              <p:spTgt spid="12"/>
                                            </p:tgtEl>
                                          </p:cBhvr>
                                        </p:animEffect>
                                      </p:childTnLst>
                                    </p:cTn>
                                  </p:par>
                                </p:childTnLst>
                              </p:cTn>
                            </p:par>
                            <p:par>
                              <p:cTn id="61" fill="hold">
                                <p:stCondLst>
                                  <p:cond delay="4020"/>
                                </p:stCondLst>
                                <p:childTnLst>
                                  <p:par>
                                    <p:cTn id="62" presetID="14" presetClass="entr" presetSubtype="10"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randombar(horizontal)">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p:bldP spid="12" grpId="0"/>
          <p:bldP spid="13" grpId="0"/>
          <p:bldP spid="24" grpId="0"/>
          <p:bldP spid="25" grpId="0" animBg="1"/>
          <p:bldP spid="3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
                                            <p:tgtEl>
                                              <p:spTgt spid="31"/>
                                            </p:tgtEl>
                                          </p:cBhvr>
                                        </p:animEffect>
                                      </p:childTnLst>
                                    </p:cTn>
                                  </p:par>
                                </p:childTnLst>
                              </p:cTn>
                            </p:par>
                            <p:par>
                              <p:cTn id="8" fill="hold">
                                <p:stCondLst>
                                  <p:cond delay="1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300"/>
                                            <p:tgtEl>
                                              <p:spTgt spid="26"/>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400" fill="hold"/>
                                            <p:tgtEl>
                                              <p:spTgt spid="25"/>
                                            </p:tgtEl>
                                            <p:attrNameLst>
                                              <p:attrName>ppt_x</p:attrName>
                                            </p:attrNameLst>
                                          </p:cBhvr>
                                          <p:tavLst>
                                            <p:tav tm="0">
                                              <p:val>
                                                <p:strVal val="0-#ppt_w/2"/>
                                              </p:val>
                                            </p:tav>
                                            <p:tav tm="100000">
                                              <p:val>
                                                <p:strVal val="#ppt_x"/>
                                              </p:val>
                                            </p:tav>
                                          </p:tavLst>
                                        </p:anim>
                                        <p:anim calcmode="lin" valueType="num">
                                          <p:cBhvr additive="base">
                                            <p:cTn id="15" dur="400" fill="hold"/>
                                            <p:tgtEl>
                                              <p:spTgt spid="25"/>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iterate type="wd">
                                        <p:tmPct val="10000"/>
                                      </p:iterate>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400" fill="hold"/>
                                            <p:tgtEl>
                                              <p:spTgt spid="24"/>
                                            </p:tgtEl>
                                            <p:attrNameLst>
                                              <p:attrName>ppt_x</p:attrName>
                                            </p:attrNameLst>
                                          </p:cBhvr>
                                          <p:tavLst>
                                            <p:tav tm="0">
                                              <p:val>
                                                <p:strVal val="0-#ppt_w/2"/>
                                              </p:val>
                                            </p:tav>
                                            <p:tav tm="100000">
                                              <p:val>
                                                <p:strVal val="#ppt_x"/>
                                              </p:val>
                                            </p:tav>
                                          </p:tavLst>
                                        </p:anim>
                                        <p:anim calcmode="lin" valueType="num">
                                          <p:cBhvr additive="base">
                                            <p:cTn id="20" dur="400" fill="hold"/>
                                            <p:tgtEl>
                                              <p:spTgt spid="24"/>
                                            </p:tgtEl>
                                            <p:attrNameLst>
                                              <p:attrName>ppt_y</p:attrName>
                                            </p:attrNameLst>
                                          </p:cBhvr>
                                          <p:tavLst>
                                            <p:tav tm="0">
                                              <p:val>
                                                <p:strVal val="#ppt_y"/>
                                              </p:val>
                                            </p:tav>
                                            <p:tav tm="100000">
                                              <p:val>
                                                <p:strVal val="#ppt_y"/>
                                              </p:val>
                                            </p:tav>
                                          </p:tavLst>
                                        </p:anim>
                                      </p:childTnLst>
                                    </p:cTn>
                                  </p:par>
                                </p:childTnLst>
                              </p:cTn>
                            </p:par>
                            <p:par>
                              <p:cTn id="21" fill="hold">
                                <p:stCondLst>
                                  <p:cond delay="1020"/>
                                </p:stCondLst>
                                <p:childTnLst>
                                  <p:par>
                                    <p:cTn id="22" presetID="2" presetClass="entr" presetSubtype="8"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0-#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par>
                              <p:cTn id="26" fill="hold">
                                <p:stCondLst>
                                  <p:cond delay="1520"/>
                                </p:stCondLst>
                                <p:childTnLst>
                                  <p:par>
                                    <p:cTn id="27" presetID="10"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randombar(horizontal)">
                                          <p:cBhvr>
                                            <p:cTn id="32" dur="500"/>
                                            <p:tgtEl>
                                              <p:spTgt spid="7"/>
                                            </p:tgtEl>
                                          </p:cBhvr>
                                        </p:animEffect>
                                      </p:childTnLst>
                                    </p:cTn>
                                  </p:par>
                                </p:childTnLst>
                              </p:cTn>
                            </p:par>
                            <p:par>
                              <p:cTn id="33" fill="hold">
                                <p:stCondLst>
                                  <p:cond delay="2020"/>
                                </p:stCondLst>
                                <p:childTnLst>
                                  <p:par>
                                    <p:cTn id="34" presetID="22" presetClass="entr" presetSubtype="8"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par>
                              <p:cTn id="37" fill="hold">
                                <p:stCondLst>
                                  <p:cond delay="2520"/>
                                </p:stCondLst>
                                <p:childTnLst>
                                  <p:par>
                                    <p:cTn id="38" presetID="53" presetClass="entr" presetSubtype="16"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p:cTn id="40" dur="500" fill="hold"/>
                                            <p:tgtEl>
                                              <p:spTgt spid="14"/>
                                            </p:tgtEl>
                                            <p:attrNameLst>
                                              <p:attrName>ppt_w</p:attrName>
                                            </p:attrNameLst>
                                          </p:cBhvr>
                                          <p:tavLst>
                                            <p:tav tm="0">
                                              <p:val>
                                                <p:fltVal val="0"/>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animEffect transition="in" filter="fade">
                                          <p:cBhvr>
                                            <p:cTn id="42" dur="500"/>
                                            <p:tgtEl>
                                              <p:spTgt spid="14"/>
                                            </p:tgtEl>
                                          </p:cBhvr>
                                        </p:animEffect>
                                      </p:childTnLst>
                                    </p:cTn>
                                  </p:par>
                                  <p:par>
                                    <p:cTn id="43" presetID="53" presetClass="entr" presetSubtype="16"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p:cTn id="45" dur="500" fill="hold"/>
                                            <p:tgtEl>
                                              <p:spTgt spid="20"/>
                                            </p:tgtEl>
                                            <p:attrNameLst>
                                              <p:attrName>ppt_w</p:attrName>
                                            </p:attrNameLst>
                                          </p:cBhvr>
                                          <p:tavLst>
                                            <p:tav tm="0">
                                              <p:val>
                                                <p:fltVal val="0"/>
                                              </p:val>
                                            </p:tav>
                                            <p:tav tm="100000">
                                              <p:val>
                                                <p:strVal val="#ppt_w"/>
                                              </p:val>
                                            </p:tav>
                                          </p:tavLst>
                                        </p:anim>
                                        <p:anim calcmode="lin" valueType="num">
                                          <p:cBhvr>
                                            <p:cTn id="46" dur="500" fill="hold"/>
                                            <p:tgtEl>
                                              <p:spTgt spid="20"/>
                                            </p:tgtEl>
                                            <p:attrNameLst>
                                              <p:attrName>ppt_h</p:attrName>
                                            </p:attrNameLst>
                                          </p:cBhvr>
                                          <p:tavLst>
                                            <p:tav tm="0">
                                              <p:val>
                                                <p:fltVal val="0"/>
                                              </p:val>
                                            </p:tav>
                                            <p:tav tm="100000">
                                              <p:val>
                                                <p:strVal val="#ppt_h"/>
                                              </p:val>
                                            </p:tav>
                                          </p:tavLst>
                                        </p:anim>
                                        <p:animEffect transition="in" filter="fade">
                                          <p:cBhvr>
                                            <p:cTn id="47" dur="500"/>
                                            <p:tgtEl>
                                              <p:spTgt spid="20"/>
                                            </p:tgtEl>
                                          </p:cBhvr>
                                        </p:animEffect>
                                      </p:childTnLst>
                                    </p:cTn>
                                  </p:par>
                                  <p:par>
                                    <p:cTn id="48" presetID="53" presetClass="entr" presetSubtype="16"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Effect transition="in" filter="fade">
                                          <p:cBhvr>
                                            <p:cTn id="52" dur="500"/>
                                            <p:tgtEl>
                                              <p:spTgt spid="17"/>
                                            </p:tgtEl>
                                          </p:cBhvr>
                                        </p:animEffect>
                                      </p:childTnLst>
                                    </p:cTn>
                                  </p:par>
                                </p:childTnLst>
                              </p:cTn>
                            </p:par>
                            <p:par>
                              <p:cTn id="53" fill="hold">
                                <p:stCondLst>
                                  <p:cond delay="3020"/>
                                </p:stCondLst>
                                <p:childTnLst>
                                  <p:par>
                                    <p:cTn id="54" presetID="14" presetClass="entr" presetSubtype="10"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randombar(horizontal)">
                                          <p:cBhvr>
                                            <p:cTn id="56" dur="500"/>
                                            <p:tgtEl>
                                              <p:spTgt spid="11"/>
                                            </p:tgtEl>
                                          </p:cBhvr>
                                        </p:animEffect>
                                      </p:childTnLst>
                                    </p:cTn>
                                  </p:par>
                                </p:childTnLst>
                              </p:cTn>
                            </p:par>
                            <p:par>
                              <p:cTn id="57" fill="hold">
                                <p:stCondLst>
                                  <p:cond delay="3520"/>
                                </p:stCondLst>
                                <p:childTnLst>
                                  <p:par>
                                    <p:cTn id="58" presetID="14" presetClass="entr" presetSubtype="10"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randombar(horizontal)">
                                          <p:cBhvr>
                                            <p:cTn id="60" dur="500"/>
                                            <p:tgtEl>
                                              <p:spTgt spid="12"/>
                                            </p:tgtEl>
                                          </p:cBhvr>
                                        </p:animEffect>
                                      </p:childTnLst>
                                    </p:cTn>
                                  </p:par>
                                </p:childTnLst>
                              </p:cTn>
                            </p:par>
                            <p:par>
                              <p:cTn id="61" fill="hold">
                                <p:stCondLst>
                                  <p:cond delay="4020"/>
                                </p:stCondLst>
                                <p:childTnLst>
                                  <p:par>
                                    <p:cTn id="62" presetID="14" presetClass="entr" presetSubtype="10"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randombar(horizontal)">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p:bldP spid="12" grpId="0"/>
          <p:bldP spid="13" grpId="0"/>
          <p:bldP spid="24" grpId="0"/>
          <p:bldP spid="25" grpId="0" animBg="1"/>
          <p:bldP spid="31"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C7A9CE3-1FDC-42FD-A308-7B5155066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048000" cy="5040313"/>
          </a:xfrm>
          <a:prstGeom prst="rect">
            <a:avLst/>
          </a:prstGeom>
        </p:spPr>
      </p:pic>
      <p:sp>
        <p:nvSpPr>
          <p:cNvPr id="5" name="矩形 4">
            <a:extLst>
              <a:ext uri="{FF2B5EF4-FFF2-40B4-BE49-F238E27FC236}">
                <a16:creationId xmlns:a16="http://schemas.microsoft.com/office/drawing/2014/main" id="{F3B94BB8-4D86-4415-A018-2BFD8161DF7B}"/>
              </a:ext>
            </a:extLst>
          </p:cNvPr>
          <p:cNvSpPr/>
          <p:nvPr/>
        </p:nvSpPr>
        <p:spPr>
          <a:xfrm>
            <a:off x="1341119" y="1092074"/>
            <a:ext cx="6489133" cy="2834640"/>
          </a:xfrm>
          <a:prstGeom prst="rect">
            <a:avLst/>
          </a:prstGeom>
          <a:noFill/>
          <a:ln w="38100">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135B5C36-48B5-4EA8-9CCA-3579AA626F9C}"/>
              </a:ext>
            </a:extLst>
          </p:cNvPr>
          <p:cNvSpPr txBox="1"/>
          <p:nvPr/>
        </p:nvSpPr>
        <p:spPr>
          <a:xfrm>
            <a:off x="6132068" y="1362890"/>
            <a:ext cx="1653017" cy="646331"/>
          </a:xfrm>
          <a:prstGeom prst="rect">
            <a:avLst/>
          </a:prstGeom>
          <a:noFill/>
        </p:spPr>
        <p:txBody>
          <a:bodyPr wrap="none" rtlCol="0">
            <a:spAutoFit/>
          </a:bodyPr>
          <a:lstStyle/>
          <a:p>
            <a:r>
              <a:rPr lang="en-US" altLang="zh-CN" sz="3600" spc="300" dirty="0">
                <a:solidFill>
                  <a:srgbClr val="19B49B"/>
                </a:solidFill>
                <a:latin typeface="Agency FB" panose="020B0503020202020204" pitchFamily="34" charset="0"/>
              </a:rPr>
              <a:t>PART 02</a:t>
            </a:r>
            <a:endParaRPr lang="zh-CN" altLang="en-US" sz="3600" spc="300" dirty="0">
              <a:solidFill>
                <a:srgbClr val="19B49B"/>
              </a:solidFill>
              <a:latin typeface="Agency FB" panose="020B0503020202020204" pitchFamily="34" charset="0"/>
            </a:endParaRPr>
          </a:p>
        </p:txBody>
      </p:sp>
      <p:sp>
        <p:nvSpPr>
          <p:cNvPr id="7" name="文本框 6">
            <a:extLst>
              <a:ext uri="{FF2B5EF4-FFF2-40B4-BE49-F238E27FC236}">
                <a16:creationId xmlns:a16="http://schemas.microsoft.com/office/drawing/2014/main" id="{3077A60F-6437-4A52-A98E-3DFF5A667757}"/>
              </a:ext>
            </a:extLst>
          </p:cNvPr>
          <p:cNvSpPr txBox="1"/>
          <p:nvPr/>
        </p:nvSpPr>
        <p:spPr>
          <a:xfrm>
            <a:off x="5062649" y="2051002"/>
            <a:ext cx="2031325" cy="646331"/>
          </a:xfrm>
          <a:prstGeom prst="rect">
            <a:avLst/>
          </a:prstGeom>
          <a:noFill/>
        </p:spPr>
        <p:txBody>
          <a:bodyPr wrap="none" rtlCol="0">
            <a:spAutoFit/>
          </a:bodyPr>
          <a:lstStyle/>
          <a:p>
            <a:r>
              <a:rPr lang="zh-CN" altLang="en-US" sz="3600" b="1" dirty="0">
                <a:latin typeface="Agency FB" panose="020B0503020202020204" pitchFamily="34" charset="0"/>
              </a:rPr>
              <a:t>质量控制</a:t>
            </a:r>
          </a:p>
        </p:txBody>
      </p:sp>
      <p:cxnSp>
        <p:nvCxnSpPr>
          <p:cNvPr id="8" name="直接连接符 7">
            <a:extLst>
              <a:ext uri="{FF2B5EF4-FFF2-40B4-BE49-F238E27FC236}">
                <a16:creationId xmlns:a16="http://schemas.microsoft.com/office/drawing/2014/main" id="{596361AE-2C38-46F2-B75E-C04B645FB4E1}"/>
              </a:ext>
            </a:extLst>
          </p:cNvPr>
          <p:cNvCxnSpPr>
            <a:cxnSpLocks/>
          </p:cNvCxnSpPr>
          <p:nvPr/>
        </p:nvCxnSpPr>
        <p:spPr>
          <a:xfrm>
            <a:off x="7093974" y="2781520"/>
            <a:ext cx="412034" cy="0"/>
          </a:xfrm>
          <a:prstGeom prst="line">
            <a:avLst/>
          </a:prstGeom>
          <a:ln w="31750">
            <a:solidFill>
              <a:srgbClr val="19B49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657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par>
                          <p:cTn id="18" fill="hold">
                            <p:stCondLst>
                              <p:cond delay="1500"/>
                            </p:stCondLst>
                            <p:childTnLst>
                              <p:par>
                                <p:cTn id="19" presetID="2" presetClass="entr" presetSubtype="2" fill="hold" grpId="0" nodeType="afterEffect">
                                  <p:stCondLst>
                                    <p:cond delay="0"/>
                                  </p:stCondLst>
                                  <p:iterate type="wd">
                                    <p:tmPct val="20000"/>
                                  </p:iterate>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6C059126-F482-49D3-B72A-7278B7E65D73}"/>
              </a:ext>
            </a:extLst>
          </p:cNvPr>
          <p:cNvGrpSpPr/>
          <p:nvPr/>
        </p:nvGrpSpPr>
        <p:grpSpPr>
          <a:xfrm>
            <a:off x="726355" y="1527209"/>
            <a:ext cx="3075288" cy="749005"/>
            <a:chOff x="2911339" y="3672185"/>
            <a:chExt cx="7379880" cy="1760478"/>
          </a:xfrm>
        </p:grpSpPr>
        <p:sp>
          <p:nvSpPr>
            <p:cNvPr id="9" name="Rounded Rectangle 43">
              <a:extLst>
                <a:ext uri="{FF2B5EF4-FFF2-40B4-BE49-F238E27FC236}">
                  <a16:creationId xmlns:a16="http://schemas.microsoft.com/office/drawing/2014/main" id="{A02BBA9C-9BEF-41D8-8E0B-A6EC0981DB28}"/>
                </a:ext>
              </a:extLst>
            </p:cNvPr>
            <p:cNvSpPr/>
            <p:nvPr/>
          </p:nvSpPr>
          <p:spPr>
            <a:xfrm>
              <a:off x="2964135" y="3673227"/>
              <a:ext cx="2230265" cy="557566"/>
            </a:xfrm>
            <a:prstGeom prst="roundRect">
              <a:avLst>
                <a:gd name="adj" fmla="val 46832"/>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p>
          </p:txBody>
        </p:sp>
        <p:sp>
          <p:nvSpPr>
            <p:cNvPr id="10" name="TextBox 13">
              <a:extLst>
                <a:ext uri="{FF2B5EF4-FFF2-40B4-BE49-F238E27FC236}">
                  <a16:creationId xmlns:a16="http://schemas.microsoft.com/office/drawing/2014/main" id="{0579AE4F-0CB0-43C2-9D3A-B4B7479044C9}"/>
                </a:ext>
              </a:extLst>
            </p:cNvPr>
            <p:cNvSpPr txBox="1"/>
            <p:nvPr/>
          </p:nvSpPr>
          <p:spPr>
            <a:xfrm>
              <a:off x="3188965" y="3672185"/>
              <a:ext cx="2104106" cy="615648"/>
            </a:xfrm>
            <a:prstGeom prst="rect">
              <a:avLst/>
            </a:prstGeom>
            <a:noFill/>
          </p:spPr>
          <p:txBody>
            <a:bodyPr wrap="square" rtlCol="0">
              <a:spAutoFit/>
            </a:bodyPr>
            <a:lstStyle/>
            <a:p>
              <a:r>
                <a:rPr lang="zh-CN" altLang="en-US" sz="1102" dirty="0">
                  <a:solidFill>
                    <a:schemeClr val="bg1"/>
                  </a:solidFill>
                  <a:latin typeface="思源黑体 CN Medium" pitchFamily="34" charset="-122"/>
                  <a:ea typeface="思源黑体 CN Medium" pitchFamily="34" charset="-122"/>
                </a:rPr>
                <a:t>项目名称</a:t>
              </a:r>
              <a:endParaRPr lang="id-ID" sz="1102" dirty="0">
                <a:solidFill>
                  <a:schemeClr val="bg1"/>
                </a:solidFill>
                <a:latin typeface="思源黑体 CN Medium" pitchFamily="34" charset="-122"/>
                <a:ea typeface="思源黑体 CN Medium" pitchFamily="34" charset="-122"/>
              </a:endParaRPr>
            </a:p>
          </p:txBody>
        </p:sp>
        <p:sp>
          <p:nvSpPr>
            <p:cNvPr id="11" name="TextBox 14">
              <a:extLst>
                <a:ext uri="{FF2B5EF4-FFF2-40B4-BE49-F238E27FC236}">
                  <a16:creationId xmlns:a16="http://schemas.microsoft.com/office/drawing/2014/main" id="{542C544E-4060-419B-B816-79AD43E40D44}"/>
                </a:ext>
              </a:extLst>
            </p:cNvPr>
            <p:cNvSpPr txBox="1"/>
            <p:nvPr/>
          </p:nvSpPr>
          <p:spPr>
            <a:xfrm>
              <a:off x="2911339" y="4763815"/>
              <a:ext cx="7379880" cy="668848"/>
            </a:xfrm>
            <a:prstGeom prst="rect">
              <a:avLst/>
            </a:prstGeom>
            <a:noFill/>
          </p:spPr>
          <p:txBody>
            <a:bodyPr wrap="square" rtlCol="0">
              <a:spAutoFit/>
            </a:bodyPr>
            <a:lstStyle/>
            <a:p>
              <a:r>
                <a:rPr lang="zh-CN" altLang="en-US" sz="1249" b="1" dirty="0">
                  <a:solidFill>
                    <a:schemeClr val="bg1">
                      <a:lumMod val="50000"/>
                    </a:schemeClr>
                  </a:solidFill>
                  <a:latin typeface="方正兰亭纤黑_GBK" panose="02000000000000000000" pitchFamily="2" charset="-122"/>
                  <a:ea typeface="方正兰亭纤黑_GBK" panose="02000000000000000000" pitchFamily="2" charset="-122"/>
                </a:rPr>
                <a:t>基于</a:t>
              </a:r>
              <a:r>
                <a:rPr lang="en-US" altLang="zh-CN" sz="1249" b="1" dirty="0">
                  <a:solidFill>
                    <a:schemeClr val="bg1">
                      <a:lumMod val="50000"/>
                    </a:schemeClr>
                  </a:solidFill>
                  <a:latin typeface="方正兰亭纤黑_GBK" panose="02000000000000000000" pitchFamily="2" charset="-122"/>
                  <a:ea typeface="方正兰亭纤黑_GBK" panose="02000000000000000000" pitchFamily="2" charset="-122"/>
                </a:rPr>
                <a:t>MATLAB </a:t>
              </a:r>
              <a:r>
                <a:rPr lang="zh-CN" altLang="en-US" sz="1249" b="1" dirty="0">
                  <a:solidFill>
                    <a:schemeClr val="bg1">
                      <a:lumMod val="50000"/>
                    </a:schemeClr>
                  </a:solidFill>
                  <a:latin typeface="方正兰亭纤黑_GBK" panose="02000000000000000000" pitchFamily="2" charset="-122"/>
                  <a:ea typeface="方正兰亭纤黑_GBK" panose="02000000000000000000" pitchFamily="2" charset="-122"/>
                </a:rPr>
                <a:t>的数字图像处理集成平台</a:t>
              </a:r>
            </a:p>
          </p:txBody>
        </p:sp>
      </p:grpSp>
      <p:sp>
        <p:nvSpPr>
          <p:cNvPr id="12" name="TextBox 15">
            <a:extLst>
              <a:ext uri="{FF2B5EF4-FFF2-40B4-BE49-F238E27FC236}">
                <a16:creationId xmlns:a16="http://schemas.microsoft.com/office/drawing/2014/main" id="{B9A8AEC7-5ED8-4A33-AD33-E2955DFD3AC8}"/>
              </a:ext>
            </a:extLst>
          </p:cNvPr>
          <p:cNvSpPr txBox="1"/>
          <p:nvPr/>
        </p:nvSpPr>
        <p:spPr>
          <a:xfrm>
            <a:off x="811161" y="2561938"/>
            <a:ext cx="2525696" cy="702136"/>
          </a:xfrm>
          <a:prstGeom prst="rect">
            <a:avLst/>
          </a:prstGeom>
          <a:noFill/>
        </p:spPr>
        <p:txBody>
          <a:bodyPr wrap="square" lIns="36470" tIns="18235" rIns="36470" bIns="18235" rtlCol="0">
            <a:spAutoFit/>
          </a:bodyPr>
          <a:lstStyle/>
          <a:p>
            <a:pPr>
              <a:lnSpc>
                <a:spcPct val="150000"/>
              </a:lnSpc>
            </a:pPr>
            <a:r>
              <a:rPr lang="zh-CN" altLang="en-US" sz="1000" dirty="0">
                <a:solidFill>
                  <a:schemeClr val="bg1">
                    <a:lumMod val="50000"/>
                  </a:schemeClr>
                </a:solidFill>
                <a:latin typeface="微软雅黑" pitchFamily="34" charset="-122"/>
                <a:ea typeface="微软雅黑" pitchFamily="34" charset="-122"/>
              </a:rPr>
              <a:t>开发人员：郭心语，杨浠，年哲超</a:t>
            </a:r>
            <a:endParaRPr lang="en-US" altLang="zh-CN" sz="1000" dirty="0">
              <a:solidFill>
                <a:schemeClr val="bg1">
                  <a:lumMod val="50000"/>
                </a:schemeClr>
              </a:solidFill>
              <a:latin typeface="微软雅黑" pitchFamily="34" charset="-122"/>
              <a:ea typeface="微软雅黑" pitchFamily="34" charset="-122"/>
            </a:endParaRPr>
          </a:p>
          <a:p>
            <a:pPr>
              <a:lnSpc>
                <a:spcPct val="150000"/>
              </a:lnSpc>
            </a:pPr>
            <a:r>
              <a:rPr lang="zh-CN" altLang="en-US" sz="1000" dirty="0">
                <a:solidFill>
                  <a:schemeClr val="bg1">
                    <a:lumMod val="50000"/>
                  </a:schemeClr>
                </a:solidFill>
                <a:latin typeface="微软雅黑" pitchFamily="34" charset="-122"/>
                <a:ea typeface="微软雅黑" pitchFamily="34" charset="-122"/>
              </a:rPr>
              <a:t>测试人员：杨浠，郭心语</a:t>
            </a:r>
            <a:endParaRPr lang="en-US" altLang="zh-CN" sz="1000" dirty="0">
              <a:solidFill>
                <a:schemeClr val="bg1">
                  <a:lumMod val="50000"/>
                </a:schemeClr>
              </a:solidFill>
              <a:latin typeface="微软雅黑" pitchFamily="34" charset="-122"/>
              <a:ea typeface="微软雅黑" pitchFamily="34" charset="-122"/>
            </a:endParaRPr>
          </a:p>
          <a:p>
            <a:pPr>
              <a:lnSpc>
                <a:spcPct val="150000"/>
              </a:lnSpc>
            </a:pPr>
            <a:r>
              <a:rPr lang="zh-CN" altLang="en-US" sz="1000" dirty="0">
                <a:solidFill>
                  <a:schemeClr val="bg1">
                    <a:lumMod val="50000"/>
                  </a:schemeClr>
                </a:solidFill>
                <a:latin typeface="微软雅黑" pitchFamily="34" charset="-122"/>
                <a:ea typeface="微软雅黑" pitchFamily="34" charset="-122"/>
              </a:rPr>
              <a:t>集成人员：年哲超</a:t>
            </a:r>
            <a:endParaRPr lang="en-US" altLang="zh-CN" sz="955" dirty="0">
              <a:solidFill>
                <a:schemeClr val="bg1">
                  <a:lumMod val="50000"/>
                </a:schemeClr>
              </a:solidFill>
              <a:latin typeface="微软雅黑" pitchFamily="34" charset="-122"/>
              <a:ea typeface="微软雅黑" pitchFamily="34" charset="-122"/>
            </a:endParaRPr>
          </a:p>
        </p:txBody>
      </p:sp>
      <p:grpSp>
        <p:nvGrpSpPr>
          <p:cNvPr id="13" name="组合 12">
            <a:extLst>
              <a:ext uri="{FF2B5EF4-FFF2-40B4-BE49-F238E27FC236}">
                <a16:creationId xmlns:a16="http://schemas.microsoft.com/office/drawing/2014/main" id="{3FBA6B01-60E1-4EF4-B861-30FAA6418DCA}"/>
              </a:ext>
            </a:extLst>
          </p:cNvPr>
          <p:cNvGrpSpPr/>
          <p:nvPr/>
        </p:nvGrpSpPr>
        <p:grpSpPr>
          <a:xfrm>
            <a:off x="4041266" y="1991649"/>
            <a:ext cx="1693113" cy="383193"/>
            <a:chOff x="10806320" y="3777843"/>
            <a:chExt cx="3421194" cy="634202"/>
          </a:xfrm>
        </p:grpSpPr>
        <p:sp>
          <p:nvSpPr>
            <p:cNvPr id="14" name="Rounded Rectangle 43">
              <a:extLst>
                <a:ext uri="{FF2B5EF4-FFF2-40B4-BE49-F238E27FC236}">
                  <a16:creationId xmlns:a16="http://schemas.microsoft.com/office/drawing/2014/main" id="{99AA57E9-A5CA-4406-9CCA-C99486141B5D}"/>
                </a:ext>
              </a:extLst>
            </p:cNvPr>
            <p:cNvSpPr/>
            <p:nvPr/>
          </p:nvSpPr>
          <p:spPr>
            <a:xfrm>
              <a:off x="10806320" y="3777843"/>
              <a:ext cx="2811555" cy="462347"/>
            </a:xfrm>
            <a:prstGeom prst="roundRect">
              <a:avLst>
                <a:gd name="adj" fmla="val 46832"/>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75"/>
            </a:p>
          </p:txBody>
        </p:sp>
        <p:sp>
          <p:nvSpPr>
            <p:cNvPr id="15" name="TextBox 18">
              <a:extLst>
                <a:ext uri="{FF2B5EF4-FFF2-40B4-BE49-F238E27FC236}">
                  <a16:creationId xmlns:a16="http://schemas.microsoft.com/office/drawing/2014/main" id="{21D2A812-03D7-4663-A2E1-BCF11DBB0933}"/>
                </a:ext>
              </a:extLst>
            </p:cNvPr>
            <p:cNvSpPr txBox="1"/>
            <p:nvPr/>
          </p:nvSpPr>
          <p:spPr>
            <a:xfrm>
              <a:off x="11150989" y="3796396"/>
              <a:ext cx="3076525" cy="615649"/>
            </a:xfrm>
            <a:prstGeom prst="rect">
              <a:avLst/>
            </a:prstGeom>
            <a:noFill/>
          </p:spPr>
          <p:txBody>
            <a:bodyPr wrap="square" rtlCol="0">
              <a:spAutoFit/>
            </a:bodyPr>
            <a:lstStyle/>
            <a:p>
              <a:r>
                <a:rPr lang="zh-CN" altLang="en-US" sz="1102" dirty="0">
                  <a:solidFill>
                    <a:schemeClr val="bg1"/>
                  </a:solidFill>
                  <a:latin typeface="思源黑体 CN Medium" pitchFamily="34" charset="-122"/>
                  <a:ea typeface="思源黑体 CN Medium" pitchFamily="34" charset="-122"/>
                </a:rPr>
                <a:t>质量控制方案</a:t>
              </a:r>
              <a:endParaRPr lang="id-ID" altLang="zh-CN" sz="1102" dirty="0">
                <a:solidFill>
                  <a:schemeClr val="bg1"/>
                </a:solidFill>
                <a:latin typeface="思源黑体 CN Medium" pitchFamily="34" charset="-122"/>
                <a:ea typeface="思源黑体 CN Medium" pitchFamily="34" charset="-122"/>
              </a:endParaRPr>
            </a:p>
          </p:txBody>
        </p:sp>
      </p:grpSp>
      <p:sp>
        <p:nvSpPr>
          <p:cNvPr id="17" name="TextBox 22">
            <a:extLst>
              <a:ext uri="{FF2B5EF4-FFF2-40B4-BE49-F238E27FC236}">
                <a16:creationId xmlns:a16="http://schemas.microsoft.com/office/drawing/2014/main" id="{1CC94B48-8F08-4D40-BE68-F92A4C55D5EB}"/>
              </a:ext>
            </a:extLst>
          </p:cNvPr>
          <p:cNvSpPr txBox="1"/>
          <p:nvPr/>
        </p:nvSpPr>
        <p:spPr>
          <a:xfrm>
            <a:off x="4102882" y="2792652"/>
            <a:ext cx="4557974" cy="1994926"/>
          </a:xfrm>
          <a:prstGeom prst="rect">
            <a:avLst/>
          </a:prstGeom>
          <a:noFill/>
        </p:spPr>
        <p:txBody>
          <a:bodyPr wrap="square" lIns="36470" tIns="18235" rIns="36470" bIns="18235" rtlCol="0">
            <a:spAutoFit/>
          </a:bodyPr>
          <a:lstStyle/>
          <a:p>
            <a:pPr>
              <a:lnSpc>
                <a:spcPct val="150000"/>
              </a:lnSpc>
            </a:pPr>
            <a:r>
              <a:rPr lang="en-US" altLang="zh-CN" sz="955" dirty="0">
                <a:solidFill>
                  <a:schemeClr val="bg1">
                    <a:lumMod val="50000"/>
                  </a:schemeClr>
                </a:solidFill>
                <a:latin typeface="微软雅黑" pitchFamily="34" charset="-122"/>
                <a:ea typeface="微软雅黑" pitchFamily="34" charset="-122"/>
              </a:rPr>
              <a:t>1. </a:t>
            </a:r>
            <a:r>
              <a:rPr lang="zh-CN" altLang="en-US" sz="955" dirty="0">
                <a:solidFill>
                  <a:schemeClr val="bg1">
                    <a:lumMod val="50000"/>
                  </a:schemeClr>
                </a:solidFill>
                <a:latin typeface="微软雅黑" pitchFamily="34" charset="-122"/>
                <a:ea typeface="微软雅黑" pitchFamily="34" charset="-122"/>
              </a:rPr>
              <a:t>该项目由项目开发、测试和集成人员组成</a:t>
            </a:r>
            <a:endParaRPr lang="en-US" altLang="zh-CN" sz="955" dirty="0">
              <a:solidFill>
                <a:schemeClr val="bg1">
                  <a:lumMod val="50000"/>
                </a:schemeClr>
              </a:solidFill>
              <a:latin typeface="微软雅黑" pitchFamily="34" charset="-122"/>
              <a:ea typeface="微软雅黑" pitchFamily="34" charset="-122"/>
            </a:endParaRPr>
          </a:p>
          <a:p>
            <a:pPr>
              <a:lnSpc>
                <a:spcPct val="150000"/>
              </a:lnSpc>
            </a:pPr>
            <a:r>
              <a:rPr lang="en-US" altLang="zh-CN" sz="955" dirty="0">
                <a:solidFill>
                  <a:schemeClr val="bg1">
                    <a:lumMod val="50000"/>
                  </a:schemeClr>
                </a:solidFill>
                <a:latin typeface="微软雅黑" pitchFamily="34" charset="-122"/>
                <a:ea typeface="微软雅黑" pitchFamily="34" charset="-122"/>
              </a:rPr>
              <a:t>2. </a:t>
            </a:r>
            <a:r>
              <a:rPr lang="zh-CN" altLang="en-US" sz="955" dirty="0">
                <a:solidFill>
                  <a:schemeClr val="bg1">
                    <a:lumMod val="50000"/>
                  </a:schemeClr>
                </a:solidFill>
                <a:latin typeface="微软雅黑" pitchFamily="34" charset="-122"/>
                <a:ea typeface="微软雅黑" pitchFamily="34" charset="-122"/>
              </a:rPr>
              <a:t>开发过程中有开发文档，记录遇到的问题和重难点</a:t>
            </a:r>
            <a:endParaRPr lang="en-US" altLang="zh-CN" sz="955" dirty="0">
              <a:solidFill>
                <a:schemeClr val="bg1">
                  <a:lumMod val="50000"/>
                </a:schemeClr>
              </a:solidFill>
              <a:latin typeface="微软雅黑" pitchFamily="34" charset="-122"/>
              <a:ea typeface="微软雅黑" pitchFamily="34" charset="-122"/>
            </a:endParaRPr>
          </a:p>
          <a:p>
            <a:pPr>
              <a:lnSpc>
                <a:spcPct val="150000"/>
              </a:lnSpc>
            </a:pPr>
            <a:r>
              <a:rPr lang="en-US" altLang="zh-CN" sz="955" dirty="0">
                <a:solidFill>
                  <a:schemeClr val="bg1">
                    <a:lumMod val="50000"/>
                  </a:schemeClr>
                </a:solidFill>
                <a:latin typeface="微软雅黑" pitchFamily="34" charset="-122"/>
                <a:ea typeface="微软雅黑" pitchFamily="34" charset="-122"/>
              </a:rPr>
              <a:t>3. </a:t>
            </a:r>
            <a:r>
              <a:rPr lang="zh-CN" altLang="en-US" sz="955" dirty="0">
                <a:solidFill>
                  <a:schemeClr val="bg1">
                    <a:lumMod val="50000"/>
                  </a:schemeClr>
                </a:solidFill>
                <a:latin typeface="微软雅黑" pitchFamily="34" charset="-122"/>
                <a:ea typeface="微软雅黑" pitchFamily="34" charset="-122"/>
              </a:rPr>
              <a:t>开发人员将测试好的模块交接给集成人员进行整合时，需将自己实现的模块进行 多方面测试</a:t>
            </a:r>
            <a:endParaRPr lang="en-US" altLang="zh-CN" sz="955" dirty="0">
              <a:solidFill>
                <a:schemeClr val="bg1">
                  <a:lumMod val="50000"/>
                </a:schemeClr>
              </a:solidFill>
              <a:latin typeface="微软雅黑" pitchFamily="34" charset="-122"/>
              <a:ea typeface="微软雅黑" pitchFamily="34" charset="-122"/>
            </a:endParaRPr>
          </a:p>
          <a:p>
            <a:pPr>
              <a:lnSpc>
                <a:spcPct val="150000"/>
              </a:lnSpc>
            </a:pPr>
            <a:r>
              <a:rPr lang="en-US" altLang="zh-CN" sz="955" dirty="0">
                <a:solidFill>
                  <a:schemeClr val="bg1">
                    <a:lumMod val="50000"/>
                  </a:schemeClr>
                </a:solidFill>
                <a:latin typeface="微软雅黑" pitchFamily="34" charset="-122"/>
                <a:ea typeface="微软雅黑" pitchFamily="34" charset="-122"/>
              </a:rPr>
              <a:t>4. </a:t>
            </a:r>
            <a:r>
              <a:rPr lang="zh-CN" altLang="en-US" sz="955" dirty="0">
                <a:solidFill>
                  <a:schemeClr val="bg1">
                    <a:lumMod val="50000"/>
                  </a:schemeClr>
                </a:solidFill>
                <a:latin typeface="微软雅黑" pitchFamily="34" charset="-122"/>
                <a:ea typeface="微软雅黑" pitchFamily="34" charset="-122"/>
              </a:rPr>
              <a:t>在整合形成第一版后由测试人员进行多方面测试以确保项目的稳定性</a:t>
            </a:r>
            <a:endParaRPr lang="en-US" altLang="zh-CN" sz="955" dirty="0">
              <a:solidFill>
                <a:schemeClr val="bg1">
                  <a:lumMod val="50000"/>
                </a:schemeClr>
              </a:solidFill>
              <a:latin typeface="微软雅黑" pitchFamily="34" charset="-122"/>
              <a:ea typeface="微软雅黑" pitchFamily="34" charset="-122"/>
            </a:endParaRPr>
          </a:p>
          <a:p>
            <a:pPr>
              <a:lnSpc>
                <a:spcPct val="150000"/>
              </a:lnSpc>
            </a:pPr>
            <a:r>
              <a:rPr lang="en-US" altLang="zh-CN" sz="955" dirty="0">
                <a:solidFill>
                  <a:schemeClr val="bg1">
                    <a:lumMod val="50000"/>
                  </a:schemeClr>
                </a:solidFill>
                <a:latin typeface="微软雅黑" pitchFamily="34" charset="-122"/>
                <a:ea typeface="微软雅黑" pitchFamily="34" charset="-122"/>
              </a:rPr>
              <a:t>5. </a:t>
            </a:r>
            <a:r>
              <a:rPr lang="zh-CN" altLang="en-US" sz="955" dirty="0">
                <a:solidFill>
                  <a:schemeClr val="bg1">
                    <a:lumMod val="50000"/>
                  </a:schemeClr>
                </a:solidFill>
                <a:latin typeface="微软雅黑" pitchFamily="34" charset="-122"/>
                <a:ea typeface="微软雅黑" pitchFamily="34" charset="-122"/>
              </a:rPr>
              <a:t>测试中出现的质量问题交接给开发人员进行修改。</a:t>
            </a:r>
            <a:endParaRPr lang="en-US" altLang="zh-CN" sz="955" dirty="0">
              <a:solidFill>
                <a:schemeClr val="bg1">
                  <a:lumMod val="50000"/>
                </a:schemeClr>
              </a:solidFill>
              <a:latin typeface="微软雅黑" pitchFamily="34" charset="-122"/>
              <a:ea typeface="微软雅黑" pitchFamily="34" charset="-122"/>
            </a:endParaRPr>
          </a:p>
          <a:p>
            <a:pPr>
              <a:lnSpc>
                <a:spcPct val="150000"/>
              </a:lnSpc>
            </a:pPr>
            <a:r>
              <a:rPr lang="en-US" altLang="zh-CN" sz="955" dirty="0">
                <a:solidFill>
                  <a:schemeClr val="bg1">
                    <a:lumMod val="50000"/>
                  </a:schemeClr>
                </a:solidFill>
                <a:latin typeface="微软雅黑" pitchFamily="34" charset="-122"/>
                <a:ea typeface="微软雅黑" pitchFamily="34" charset="-122"/>
              </a:rPr>
              <a:t>6. </a:t>
            </a:r>
            <a:r>
              <a:rPr lang="zh-CN" altLang="en-US" sz="955" dirty="0">
                <a:solidFill>
                  <a:schemeClr val="bg1">
                    <a:lumMod val="50000"/>
                  </a:schemeClr>
                </a:solidFill>
                <a:latin typeface="微软雅黑" pitchFamily="34" charset="-122"/>
                <a:ea typeface="微软雅黑" pitchFamily="34" charset="-122"/>
              </a:rPr>
              <a:t>使用</a:t>
            </a:r>
            <a:r>
              <a:rPr lang="en-US" altLang="zh-CN" sz="955" dirty="0">
                <a:solidFill>
                  <a:schemeClr val="bg1">
                    <a:lumMod val="50000"/>
                  </a:schemeClr>
                </a:solidFill>
                <a:latin typeface="微软雅黑" pitchFamily="34" charset="-122"/>
                <a:ea typeface="微软雅黑" pitchFamily="34" charset="-122"/>
              </a:rPr>
              <a:t>Git</a:t>
            </a:r>
            <a:r>
              <a:rPr lang="zh-CN" altLang="en-US" sz="955" dirty="0">
                <a:solidFill>
                  <a:schemeClr val="bg1">
                    <a:lumMod val="50000"/>
                  </a:schemeClr>
                </a:solidFill>
                <a:latin typeface="微软雅黑" pitchFamily="34" charset="-122"/>
                <a:ea typeface="微软雅黑" pitchFamily="34" charset="-122"/>
              </a:rPr>
              <a:t>工具进行项目的版本控制</a:t>
            </a:r>
            <a:endParaRPr lang="en-US" altLang="zh-CN" sz="955" dirty="0">
              <a:solidFill>
                <a:schemeClr val="bg1">
                  <a:lumMod val="50000"/>
                </a:schemeClr>
              </a:solidFill>
              <a:latin typeface="微软雅黑" pitchFamily="34" charset="-122"/>
              <a:ea typeface="微软雅黑" pitchFamily="34" charset="-122"/>
            </a:endParaRPr>
          </a:p>
          <a:p>
            <a:pPr>
              <a:lnSpc>
                <a:spcPct val="150000"/>
              </a:lnSpc>
            </a:pPr>
            <a:r>
              <a:rPr lang="en-US" altLang="zh-CN" sz="955" dirty="0">
                <a:solidFill>
                  <a:schemeClr val="bg1">
                    <a:lumMod val="50000"/>
                  </a:schemeClr>
                </a:solidFill>
                <a:latin typeface="微软雅黑" pitchFamily="34" charset="-122"/>
                <a:ea typeface="微软雅黑" pitchFamily="34" charset="-122"/>
              </a:rPr>
              <a:t>7. </a:t>
            </a:r>
            <a:r>
              <a:rPr lang="zh-CN" altLang="en-US" sz="955" dirty="0">
                <a:solidFill>
                  <a:schemeClr val="bg1">
                    <a:lumMod val="50000"/>
                  </a:schemeClr>
                </a:solidFill>
                <a:latin typeface="微软雅黑" pitchFamily="34" charset="-122"/>
                <a:ea typeface="微软雅黑" pitchFamily="34" charset="-122"/>
              </a:rPr>
              <a:t>在</a:t>
            </a:r>
            <a:r>
              <a:rPr lang="en-US" altLang="zh-CN" sz="955" dirty="0">
                <a:solidFill>
                  <a:schemeClr val="bg1">
                    <a:lumMod val="50000"/>
                  </a:schemeClr>
                </a:solidFill>
                <a:latin typeface="微软雅黑" pitchFamily="34" charset="-122"/>
                <a:ea typeface="微软雅黑" pitchFamily="34" charset="-122"/>
              </a:rPr>
              <a:t>GitHub</a:t>
            </a:r>
            <a:r>
              <a:rPr lang="zh-CN" altLang="en-US" sz="955" dirty="0">
                <a:solidFill>
                  <a:schemeClr val="bg1">
                    <a:lumMod val="50000"/>
                  </a:schemeClr>
                </a:solidFill>
                <a:latin typeface="微软雅黑" pitchFamily="34" charset="-122"/>
                <a:ea typeface="微软雅黑" pitchFamily="34" charset="-122"/>
              </a:rPr>
              <a:t>中建立仓库，并使用</a:t>
            </a:r>
            <a:r>
              <a:rPr lang="en-US" altLang="zh-CN" sz="955" dirty="0">
                <a:solidFill>
                  <a:schemeClr val="bg1">
                    <a:lumMod val="50000"/>
                  </a:schemeClr>
                </a:solidFill>
                <a:latin typeface="微软雅黑" pitchFamily="34" charset="-122"/>
                <a:ea typeface="微软雅黑" pitchFamily="34" charset="-122"/>
              </a:rPr>
              <a:t>git</a:t>
            </a:r>
            <a:r>
              <a:rPr lang="zh-CN" altLang="en-US" sz="955" dirty="0">
                <a:solidFill>
                  <a:schemeClr val="bg1">
                    <a:lumMod val="50000"/>
                  </a:schemeClr>
                </a:solidFill>
                <a:latin typeface="微软雅黑" pitchFamily="34" charset="-122"/>
                <a:ea typeface="微软雅黑" pitchFamily="34" charset="-122"/>
              </a:rPr>
              <a:t>工具实现本地仓库和远程仓库的同步。</a:t>
            </a:r>
          </a:p>
          <a:p>
            <a:pPr>
              <a:lnSpc>
                <a:spcPct val="150000"/>
              </a:lnSpc>
            </a:pPr>
            <a:endParaRPr lang="en-US" altLang="zh-CN" sz="955" dirty="0">
              <a:solidFill>
                <a:schemeClr val="bg1">
                  <a:lumMod val="50000"/>
                </a:schemeClr>
              </a:solidFill>
              <a:latin typeface="微软雅黑" pitchFamily="34" charset="-122"/>
              <a:ea typeface="微软雅黑" pitchFamily="34" charset="-122"/>
            </a:endParaRPr>
          </a:p>
        </p:txBody>
      </p:sp>
      <p:sp>
        <p:nvSpPr>
          <p:cNvPr id="24" name="TextBox 20">
            <a:extLst>
              <a:ext uri="{FF2B5EF4-FFF2-40B4-BE49-F238E27FC236}">
                <a16:creationId xmlns:a16="http://schemas.microsoft.com/office/drawing/2014/main" id="{82E75DA0-CE6B-4DD1-8090-65309A26319D}"/>
              </a:ext>
            </a:extLst>
          </p:cNvPr>
          <p:cNvSpPr txBox="1"/>
          <p:nvPr/>
        </p:nvSpPr>
        <p:spPr>
          <a:xfrm>
            <a:off x="907976" y="292746"/>
            <a:ext cx="2712046" cy="461665"/>
          </a:xfrm>
          <a:prstGeom prst="rect">
            <a:avLst/>
          </a:prstGeom>
          <a:noFill/>
        </p:spPr>
        <p:txBody>
          <a:bodyPr wrap="square" rtlCol="0">
            <a:spAutoFit/>
          </a:bodyPr>
          <a:lstStyle/>
          <a:p>
            <a:r>
              <a:rPr lang="zh-CN" altLang="en-US" sz="2400" b="1" dirty="0">
                <a:latin typeface="Agency FB" panose="020B0503020202020204" pitchFamily="34" charset="0"/>
              </a:rPr>
              <a:t>质量控制</a:t>
            </a:r>
          </a:p>
        </p:txBody>
      </p:sp>
      <p:sp>
        <p:nvSpPr>
          <p:cNvPr id="25" name="矩形 24">
            <a:extLst>
              <a:ext uri="{FF2B5EF4-FFF2-40B4-BE49-F238E27FC236}">
                <a16:creationId xmlns:a16="http://schemas.microsoft.com/office/drawing/2014/main" id="{BBDAF9AD-FB18-4C6D-B7A3-7230678AA3D0}"/>
              </a:ext>
            </a:extLst>
          </p:cNvPr>
          <p:cNvSpPr/>
          <p:nvPr/>
        </p:nvSpPr>
        <p:spPr>
          <a:xfrm>
            <a:off x="398206" y="317090"/>
            <a:ext cx="412955" cy="412955"/>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gency FB" panose="020B0503020202020204" pitchFamily="34" charset="0"/>
              </a:rPr>
              <a:t>02</a:t>
            </a:r>
            <a:endParaRPr lang="zh-CN" altLang="en-US" sz="2000" dirty="0">
              <a:latin typeface="Agency FB" panose="020B0503020202020204" pitchFamily="34" charset="0"/>
            </a:endParaRPr>
          </a:p>
        </p:txBody>
      </p:sp>
      <p:cxnSp>
        <p:nvCxnSpPr>
          <p:cNvPr id="26" name="直接连接符 25">
            <a:extLst>
              <a:ext uri="{FF2B5EF4-FFF2-40B4-BE49-F238E27FC236}">
                <a16:creationId xmlns:a16="http://schemas.microsoft.com/office/drawing/2014/main" id="{5DFE5B4C-207A-4963-8229-B1596DD3AC11}"/>
              </a:ext>
            </a:extLst>
          </p:cNvPr>
          <p:cNvCxnSpPr>
            <a:cxnSpLocks/>
          </p:cNvCxnSpPr>
          <p:nvPr/>
        </p:nvCxnSpPr>
        <p:spPr>
          <a:xfrm>
            <a:off x="1489402" y="744794"/>
            <a:ext cx="7256207" cy="0"/>
          </a:xfrm>
          <a:prstGeom prst="line">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31" name="任意多边形: 形状 30">
            <a:extLst>
              <a:ext uri="{FF2B5EF4-FFF2-40B4-BE49-F238E27FC236}">
                <a16:creationId xmlns:a16="http://schemas.microsoft.com/office/drawing/2014/main" id="{60B07D7F-0067-47C6-9054-BDFFEDA6F3D7}"/>
              </a:ext>
            </a:extLst>
          </p:cNvPr>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B90D9923-905D-416C-9CB0-686B1A2DF3D7}"/>
              </a:ext>
            </a:extLst>
          </p:cNvPr>
          <p:cNvSpPr/>
          <p:nvPr/>
        </p:nvSpPr>
        <p:spPr>
          <a:xfrm rot="5400000">
            <a:off x="2948654" y="2908017"/>
            <a:ext cx="108012" cy="1656184"/>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矩形 31">
            <a:extLst>
              <a:ext uri="{FF2B5EF4-FFF2-40B4-BE49-F238E27FC236}">
                <a16:creationId xmlns:a16="http://schemas.microsoft.com/office/drawing/2014/main" id="{7F075672-BA04-4E96-B92B-1BB831D0B5A4}"/>
              </a:ext>
            </a:extLst>
          </p:cNvPr>
          <p:cNvSpPr/>
          <p:nvPr/>
        </p:nvSpPr>
        <p:spPr>
          <a:xfrm>
            <a:off x="3718886" y="2133931"/>
            <a:ext cx="108012" cy="1656184"/>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7084525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
                                        <p:tgtEl>
                                          <p:spTgt spid="31"/>
                                        </p:tgtEl>
                                      </p:cBhvr>
                                    </p:animEffect>
                                  </p:childTnLst>
                                </p:cTn>
                              </p:par>
                            </p:childTnLst>
                          </p:cTn>
                        </p:par>
                        <p:par>
                          <p:cTn id="8" fill="hold">
                            <p:stCondLst>
                              <p:cond delay="1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300"/>
                                        <p:tgtEl>
                                          <p:spTgt spid="26"/>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400" fill="hold"/>
                                        <p:tgtEl>
                                          <p:spTgt spid="25"/>
                                        </p:tgtEl>
                                        <p:attrNameLst>
                                          <p:attrName>ppt_x</p:attrName>
                                        </p:attrNameLst>
                                      </p:cBhvr>
                                      <p:tavLst>
                                        <p:tav tm="0">
                                          <p:val>
                                            <p:strVal val="0-#ppt_w/2"/>
                                          </p:val>
                                        </p:tav>
                                        <p:tav tm="100000">
                                          <p:val>
                                            <p:strVal val="#ppt_x"/>
                                          </p:val>
                                        </p:tav>
                                      </p:tavLst>
                                    </p:anim>
                                    <p:anim calcmode="lin" valueType="num">
                                      <p:cBhvr additive="base">
                                        <p:cTn id="15" dur="400" fill="hold"/>
                                        <p:tgtEl>
                                          <p:spTgt spid="25"/>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iterate type="wd">
                                    <p:tmPct val="10000"/>
                                  </p:iterate>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400" fill="hold"/>
                                        <p:tgtEl>
                                          <p:spTgt spid="24"/>
                                        </p:tgtEl>
                                        <p:attrNameLst>
                                          <p:attrName>ppt_x</p:attrName>
                                        </p:attrNameLst>
                                      </p:cBhvr>
                                      <p:tavLst>
                                        <p:tav tm="0">
                                          <p:val>
                                            <p:strVal val="0-#ppt_w/2"/>
                                          </p:val>
                                        </p:tav>
                                        <p:tav tm="100000">
                                          <p:val>
                                            <p:strVal val="#ppt_x"/>
                                          </p:val>
                                        </p:tav>
                                      </p:tavLst>
                                    </p:anim>
                                    <p:anim calcmode="lin" valueType="num">
                                      <p:cBhvr additive="base">
                                        <p:cTn id="20" dur="400" fill="hold"/>
                                        <p:tgtEl>
                                          <p:spTgt spid="24"/>
                                        </p:tgtEl>
                                        <p:attrNameLst>
                                          <p:attrName>ppt_y</p:attrName>
                                        </p:attrNameLst>
                                      </p:cBhvr>
                                      <p:tavLst>
                                        <p:tav tm="0">
                                          <p:val>
                                            <p:strVal val="#ppt_y"/>
                                          </p:val>
                                        </p:tav>
                                        <p:tav tm="100000">
                                          <p:val>
                                            <p:strVal val="#ppt_y"/>
                                          </p:val>
                                        </p:tav>
                                      </p:tavLst>
                                    </p:anim>
                                  </p:childTnLst>
                                </p:cTn>
                              </p:par>
                            </p:childTnLst>
                          </p:cTn>
                        </p:par>
                        <p:par>
                          <p:cTn id="21" fill="hold">
                            <p:stCondLst>
                              <p:cond delay="900"/>
                            </p:stCondLst>
                            <p:childTnLst>
                              <p:par>
                                <p:cTn id="22" presetID="53" presetClass="entr" presetSubtype="16"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par>
                          <p:cTn id="27" fill="hold">
                            <p:stCondLst>
                              <p:cond delay="1400"/>
                            </p:stCondLst>
                            <p:childTnLst>
                              <p:par>
                                <p:cTn id="28" presetID="2" presetClass="entr" presetSubtype="4"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par>
                          <p:cTn id="32" fill="hold">
                            <p:stCondLst>
                              <p:cond delay="1900"/>
                            </p:stCondLst>
                            <p:childTnLst>
                              <p:par>
                                <p:cTn id="33" presetID="12" presetClass="entr" presetSubtype="8"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p:tgtEl>
                                          <p:spTgt spid="13"/>
                                        </p:tgtEl>
                                        <p:attrNameLst>
                                          <p:attrName>ppt_x</p:attrName>
                                        </p:attrNameLst>
                                      </p:cBhvr>
                                      <p:tavLst>
                                        <p:tav tm="0">
                                          <p:val>
                                            <p:strVal val="#ppt_x-#ppt_w*1.125000"/>
                                          </p:val>
                                        </p:tav>
                                        <p:tav tm="100000">
                                          <p:val>
                                            <p:strVal val="#ppt_x"/>
                                          </p:val>
                                        </p:tav>
                                      </p:tavLst>
                                    </p:anim>
                                    <p:animEffect transition="in" filter="wipe(right)">
                                      <p:cBhvr>
                                        <p:cTn id="36" dur="500"/>
                                        <p:tgtEl>
                                          <p:spTgt spid="13"/>
                                        </p:tgtEl>
                                      </p:cBhvr>
                                    </p:animEffect>
                                  </p:childTnLst>
                                </p:cTn>
                              </p:par>
                            </p:childTnLst>
                          </p:cTn>
                        </p:par>
                        <p:par>
                          <p:cTn id="37" fill="hold">
                            <p:stCondLst>
                              <p:cond delay="2400"/>
                            </p:stCondLst>
                            <p:childTnLst>
                              <p:par>
                                <p:cTn id="38" presetID="14" presetClass="entr" presetSubtype="1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randombar(horizontal)">
                                      <p:cBhvr>
                                        <p:cTn id="40" dur="500"/>
                                        <p:tgtEl>
                                          <p:spTgt spid="17"/>
                                        </p:tgtEl>
                                      </p:cBhvr>
                                    </p:animEffect>
                                  </p:childTnLst>
                                </p:cTn>
                              </p:par>
                            </p:childTnLst>
                          </p:cTn>
                        </p:par>
                        <p:par>
                          <p:cTn id="41" fill="hold">
                            <p:stCondLst>
                              <p:cond delay="2900"/>
                            </p:stCondLst>
                            <p:childTnLst>
                              <p:par>
                                <p:cTn id="42" presetID="22" presetClass="entr" presetSubtype="8" fill="hold" grpId="0"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left)">
                                      <p:cBhvr>
                                        <p:cTn id="44" dur="500"/>
                                        <p:tgtEl>
                                          <p:spTgt spid="30"/>
                                        </p:tgtEl>
                                      </p:cBhvr>
                                    </p:animEffect>
                                  </p:childTnLst>
                                </p:cTn>
                              </p:par>
                            </p:childTnLst>
                          </p:cTn>
                        </p:par>
                        <p:par>
                          <p:cTn id="45" fill="hold">
                            <p:stCondLst>
                              <p:cond delay="3400"/>
                            </p:stCondLst>
                            <p:childTnLst>
                              <p:par>
                                <p:cTn id="46" presetID="22" presetClass="entr" presetSubtype="1" fill="hold" grpId="0"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up)">
                                      <p:cBhvr>
                                        <p:cTn id="4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24" grpId="0"/>
      <p:bldP spid="25" grpId="0" animBg="1"/>
      <p:bldP spid="31" grpId="0" animBg="1"/>
      <p:bldP spid="30"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315E2CD4-276D-4245-893F-CDC8DEA4E2EB}"/>
              </a:ext>
            </a:extLst>
          </p:cNvPr>
          <p:cNvPicPr>
            <a:picLocks noChangeAspect="1"/>
          </p:cNvPicPr>
          <p:nvPr/>
        </p:nvPicPr>
        <p:blipFill>
          <a:blip r:embed="rId3"/>
          <a:stretch>
            <a:fillRect/>
          </a:stretch>
        </p:blipFill>
        <p:spPr>
          <a:xfrm>
            <a:off x="176377" y="978225"/>
            <a:ext cx="4853449" cy="3304351"/>
          </a:xfrm>
          <a:prstGeom prst="rect">
            <a:avLst/>
          </a:prstGeom>
        </p:spPr>
      </p:pic>
      <p:grpSp>
        <p:nvGrpSpPr>
          <p:cNvPr id="2" name="组合 1">
            <a:extLst>
              <a:ext uri="{FF2B5EF4-FFF2-40B4-BE49-F238E27FC236}">
                <a16:creationId xmlns:a16="http://schemas.microsoft.com/office/drawing/2014/main" id="{082B71D7-8C76-4EE1-B12E-A52568B62DCC}"/>
              </a:ext>
            </a:extLst>
          </p:cNvPr>
          <p:cNvGrpSpPr/>
          <p:nvPr/>
        </p:nvGrpSpPr>
        <p:grpSpPr>
          <a:xfrm>
            <a:off x="3687273" y="720192"/>
            <a:ext cx="5058336" cy="3341896"/>
            <a:chOff x="-577588" y="1019001"/>
            <a:chExt cx="4817547" cy="3182812"/>
          </a:xfrm>
        </p:grpSpPr>
        <p:sp>
          <p:nvSpPr>
            <p:cNvPr id="3" name="椭圆 2">
              <a:extLst>
                <a:ext uri="{FF2B5EF4-FFF2-40B4-BE49-F238E27FC236}">
                  <a16:creationId xmlns:a16="http://schemas.microsoft.com/office/drawing/2014/main" id="{FD69B976-9F79-4F8B-BB36-180212C66071}"/>
                </a:ext>
              </a:extLst>
            </p:cNvPr>
            <p:cNvSpPr/>
            <p:nvPr/>
          </p:nvSpPr>
          <p:spPr>
            <a:xfrm>
              <a:off x="806641" y="1478777"/>
              <a:ext cx="2232248" cy="2232937"/>
            </a:xfrm>
            <a:prstGeom prst="ellipse">
              <a:avLst/>
            </a:prstGeom>
            <a:blipFill dpi="0" rotWithShape="1">
              <a:blip r:embed="rId4" cstate="screen"/>
              <a:srcRect/>
              <a:stretch>
                <a:fillRect/>
              </a:stretch>
            </a:bli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51" dirty="0"/>
            </a:p>
          </p:txBody>
        </p:sp>
        <p:sp>
          <p:nvSpPr>
            <p:cNvPr id="4" name="椭圆 3">
              <a:extLst>
                <a:ext uri="{FF2B5EF4-FFF2-40B4-BE49-F238E27FC236}">
                  <a16:creationId xmlns:a16="http://schemas.microsoft.com/office/drawing/2014/main" id="{FEF68DC1-A9A6-4AC7-B688-EE4BC68DEB62}"/>
                </a:ext>
              </a:extLst>
            </p:cNvPr>
            <p:cNvSpPr/>
            <p:nvPr/>
          </p:nvSpPr>
          <p:spPr>
            <a:xfrm>
              <a:off x="3481649" y="1902630"/>
              <a:ext cx="648072" cy="648272"/>
            </a:xfrm>
            <a:prstGeom prst="ellipse">
              <a:avLst/>
            </a:prstGeom>
            <a:solidFill>
              <a:srgbClr val="53585F"/>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51"/>
            </a:p>
          </p:txBody>
        </p:sp>
        <p:sp>
          <p:nvSpPr>
            <p:cNvPr id="5" name="椭圆 4">
              <a:extLst>
                <a:ext uri="{FF2B5EF4-FFF2-40B4-BE49-F238E27FC236}">
                  <a16:creationId xmlns:a16="http://schemas.microsoft.com/office/drawing/2014/main" id="{4E12D682-F112-4781-958B-BE7A497DA6F8}"/>
                </a:ext>
              </a:extLst>
            </p:cNvPr>
            <p:cNvSpPr/>
            <p:nvPr/>
          </p:nvSpPr>
          <p:spPr>
            <a:xfrm>
              <a:off x="2546855" y="1100134"/>
              <a:ext cx="648072" cy="648272"/>
            </a:xfrm>
            <a:prstGeom prst="ellipse">
              <a:avLst/>
            </a:prstGeom>
            <a:solidFill>
              <a:srgbClr val="19B49B"/>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51" dirty="0"/>
            </a:p>
          </p:txBody>
        </p:sp>
        <p:sp>
          <p:nvSpPr>
            <p:cNvPr id="8" name="Freeform 21">
              <a:extLst>
                <a:ext uri="{FF2B5EF4-FFF2-40B4-BE49-F238E27FC236}">
                  <a16:creationId xmlns:a16="http://schemas.microsoft.com/office/drawing/2014/main" id="{512E425C-627E-434F-8893-880F48737721}"/>
                </a:ext>
              </a:extLst>
            </p:cNvPr>
            <p:cNvSpPr>
              <a:spLocks noEditPoints="1"/>
            </p:cNvSpPr>
            <p:nvPr/>
          </p:nvSpPr>
          <p:spPr bwMode="auto">
            <a:xfrm>
              <a:off x="3565383" y="3383390"/>
              <a:ext cx="240302" cy="245718"/>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7189" tIns="33594" rIns="67189" bIns="33594" numCol="1" anchor="t" anchorCtr="0" compatLnSpc="1"/>
            <a:lstStyle/>
            <a:p>
              <a:endParaRPr lang="zh-CN" altLang="en-US" sz="2351"/>
            </a:p>
          </p:txBody>
        </p:sp>
        <p:sp>
          <p:nvSpPr>
            <p:cNvPr id="9" name="Freeform 24">
              <a:extLst>
                <a:ext uri="{FF2B5EF4-FFF2-40B4-BE49-F238E27FC236}">
                  <a16:creationId xmlns:a16="http://schemas.microsoft.com/office/drawing/2014/main" id="{3500EBDC-11C0-4A90-B4C7-41D6D6D3981D}"/>
                </a:ext>
              </a:extLst>
            </p:cNvPr>
            <p:cNvSpPr>
              <a:spLocks noEditPoints="1"/>
            </p:cNvSpPr>
            <p:nvPr/>
          </p:nvSpPr>
          <p:spPr bwMode="auto">
            <a:xfrm>
              <a:off x="3685533" y="2092365"/>
              <a:ext cx="262998" cy="248389"/>
            </a:xfrm>
            <a:custGeom>
              <a:avLst/>
              <a:gdLst>
                <a:gd name="T0" fmla="*/ 48 w 98"/>
                <a:gd name="T1" fmla="*/ 24 h 92"/>
                <a:gd name="T2" fmla="*/ 50 w 98"/>
                <a:gd name="T3" fmla="*/ 53 h 92"/>
                <a:gd name="T4" fmla="*/ 52 w 98"/>
                <a:gd name="T5" fmla="*/ 17 h 92"/>
                <a:gd name="T6" fmla="*/ 48 w 98"/>
                <a:gd name="T7" fmla="*/ 16 h 92"/>
                <a:gd name="T8" fmla="*/ 41 w 98"/>
                <a:gd name="T9" fmla="*/ 28 h 92"/>
                <a:gd name="T10" fmla="*/ 94 w 98"/>
                <a:gd name="T11" fmla="*/ 12 h 92"/>
                <a:gd name="T12" fmla="*/ 84 w 98"/>
                <a:gd name="T13" fmla="*/ 12 h 92"/>
                <a:gd name="T14" fmla="*/ 80 w 98"/>
                <a:gd name="T15" fmla="*/ 0 h 92"/>
                <a:gd name="T16" fmla="*/ 14 w 98"/>
                <a:gd name="T17" fmla="*/ 4 h 92"/>
                <a:gd name="T18" fmla="*/ 3 w 98"/>
                <a:gd name="T19" fmla="*/ 12 h 92"/>
                <a:gd name="T20" fmla="*/ 0 w 98"/>
                <a:gd name="T21" fmla="*/ 37 h 92"/>
                <a:gd name="T22" fmla="*/ 6 w 98"/>
                <a:gd name="T23" fmla="*/ 52 h 92"/>
                <a:gd name="T24" fmla="*/ 45 w 98"/>
                <a:gd name="T25" fmla="*/ 75 h 92"/>
                <a:gd name="T26" fmla="*/ 29 w 98"/>
                <a:gd name="T27" fmla="*/ 84 h 92"/>
                <a:gd name="T28" fmla="*/ 29 w 98"/>
                <a:gd name="T29" fmla="*/ 92 h 92"/>
                <a:gd name="T30" fmla="*/ 73 w 98"/>
                <a:gd name="T31" fmla="*/ 88 h 92"/>
                <a:gd name="T32" fmla="*/ 53 w 98"/>
                <a:gd name="T33" fmla="*/ 84 h 92"/>
                <a:gd name="T34" fmla="*/ 78 w 98"/>
                <a:gd name="T35" fmla="*/ 59 h 92"/>
                <a:gd name="T36" fmla="*/ 92 w 98"/>
                <a:gd name="T37" fmla="*/ 52 h 92"/>
                <a:gd name="T38" fmla="*/ 98 w 98"/>
                <a:gd name="T39" fmla="*/ 16 h 92"/>
                <a:gd name="T40" fmla="*/ 11 w 98"/>
                <a:gd name="T41" fmla="*/ 47 h 92"/>
                <a:gd name="T42" fmla="*/ 7 w 98"/>
                <a:gd name="T43" fmla="*/ 37 h 92"/>
                <a:gd name="T44" fmla="*/ 14 w 98"/>
                <a:gd name="T45" fmla="*/ 20 h 92"/>
                <a:gd name="T46" fmla="*/ 15 w 98"/>
                <a:gd name="T47" fmla="*/ 50 h 92"/>
                <a:gd name="T48" fmla="*/ 76 w 98"/>
                <a:gd name="T49" fmla="*/ 40 h 92"/>
                <a:gd name="T50" fmla="*/ 73 w 98"/>
                <a:gd name="T51" fmla="*/ 53 h 92"/>
                <a:gd name="T52" fmla="*/ 49 w 98"/>
                <a:gd name="T53" fmla="*/ 67 h 92"/>
                <a:gd name="T54" fmla="*/ 24 w 98"/>
                <a:gd name="T55" fmla="*/ 53 h 92"/>
                <a:gd name="T56" fmla="*/ 21 w 98"/>
                <a:gd name="T57" fmla="*/ 40 h 92"/>
                <a:gd name="T58" fmla="*/ 76 w 98"/>
                <a:gd name="T59" fmla="*/ 8 h 92"/>
                <a:gd name="T60" fmla="*/ 91 w 98"/>
                <a:gd name="T61" fmla="*/ 37 h 92"/>
                <a:gd name="T62" fmla="*/ 86 w 98"/>
                <a:gd name="T63" fmla="*/ 47 h 92"/>
                <a:gd name="T64" fmla="*/ 83 w 98"/>
                <a:gd name="T65" fmla="*/ 50 h 92"/>
                <a:gd name="T66" fmla="*/ 84 w 98"/>
                <a:gd name="T67" fmla="*/ 40 h 92"/>
                <a:gd name="T68" fmla="*/ 91 w 98"/>
                <a:gd name="T6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92">
                  <a:moveTo>
                    <a:pt x="44" y="28"/>
                  </a:moveTo>
                  <a:cubicBezTo>
                    <a:pt x="48" y="24"/>
                    <a:pt x="48" y="24"/>
                    <a:pt x="48" y="24"/>
                  </a:cubicBezTo>
                  <a:cubicBezTo>
                    <a:pt x="48" y="51"/>
                    <a:pt x="48" y="51"/>
                    <a:pt x="48" y="51"/>
                  </a:cubicBezTo>
                  <a:cubicBezTo>
                    <a:pt x="48" y="52"/>
                    <a:pt x="49" y="53"/>
                    <a:pt x="50" y="53"/>
                  </a:cubicBezTo>
                  <a:cubicBezTo>
                    <a:pt x="51" y="53"/>
                    <a:pt x="52" y="52"/>
                    <a:pt x="52" y="51"/>
                  </a:cubicBezTo>
                  <a:cubicBezTo>
                    <a:pt x="52" y="17"/>
                    <a:pt x="52" y="17"/>
                    <a:pt x="52" y="17"/>
                  </a:cubicBezTo>
                  <a:cubicBezTo>
                    <a:pt x="52" y="16"/>
                    <a:pt x="51" y="15"/>
                    <a:pt x="50" y="15"/>
                  </a:cubicBezTo>
                  <a:cubicBezTo>
                    <a:pt x="49" y="15"/>
                    <a:pt x="48" y="15"/>
                    <a:pt x="48" y="16"/>
                  </a:cubicBezTo>
                  <a:cubicBezTo>
                    <a:pt x="41" y="25"/>
                    <a:pt x="41" y="25"/>
                    <a:pt x="41" y="25"/>
                  </a:cubicBezTo>
                  <a:cubicBezTo>
                    <a:pt x="40" y="26"/>
                    <a:pt x="40" y="28"/>
                    <a:pt x="41" y="28"/>
                  </a:cubicBezTo>
                  <a:cubicBezTo>
                    <a:pt x="42" y="29"/>
                    <a:pt x="44" y="29"/>
                    <a:pt x="44" y="28"/>
                  </a:cubicBezTo>
                  <a:close/>
                  <a:moveTo>
                    <a:pt x="94" y="12"/>
                  </a:moveTo>
                  <a:cubicBezTo>
                    <a:pt x="94" y="12"/>
                    <a:pt x="94" y="12"/>
                    <a:pt x="94" y="12"/>
                  </a:cubicBezTo>
                  <a:cubicBezTo>
                    <a:pt x="84" y="12"/>
                    <a:pt x="84" y="12"/>
                    <a:pt x="84" y="12"/>
                  </a:cubicBezTo>
                  <a:cubicBezTo>
                    <a:pt x="84" y="4"/>
                    <a:pt x="84" y="4"/>
                    <a:pt x="84" y="4"/>
                  </a:cubicBezTo>
                  <a:cubicBezTo>
                    <a:pt x="84" y="2"/>
                    <a:pt x="82" y="0"/>
                    <a:pt x="80" y="0"/>
                  </a:cubicBezTo>
                  <a:cubicBezTo>
                    <a:pt x="17" y="0"/>
                    <a:pt x="17" y="0"/>
                    <a:pt x="17" y="0"/>
                  </a:cubicBezTo>
                  <a:cubicBezTo>
                    <a:pt x="15" y="0"/>
                    <a:pt x="14" y="2"/>
                    <a:pt x="14" y="4"/>
                  </a:cubicBezTo>
                  <a:cubicBezTo>
                    <a:pt x="14" y="12"/>
                    <a:pt x="14" y="12"/>
                    <a:pt x="14" y="12"/>
                  </a:cubicBezTo>
                  <a:cubicBezTo>
                    <a:pt x="3" y="12"/>
                    <a:pt x="3" y="12"/>
                    <a:pt x="3" y="12"/>
                  </a:cubicBezTo>
                  <a:cubicBezTo>
                    <a:pt x="1" y="12"/>
                    <a:pt x="0" y="14"/>
                    <a:pt x="0" y="16"/>
                  </a:cubicBezTo>
                  <a:cubicBezTo>
                    <a:pt x="0" y="37"/>
                    <a:pt x="0" y="37"/>
                    <a:pt x="0" y="37"/>
                  </a:cubicBezTo>
                  <a:cubicBezTo>
                    <a:pt x="0" y="43"/>
                    <a:pt x="2" y="48"/>
                    <a:pt x="6" y="52"/>
                  </a:cubicBezTo>
                  <a:cubicBezTo>
                    <a:pt x="6" y="52"/>
                    <a:pt x="6" y="52"/>
                    <a:pt x="6" y="52"/>
                  </a:cubicBezTo>
                  <a:cubicBezTo>
                    <a:pt x="9" y="56"/>
                    <a:pt x="14" y="58"/>
                    <a:pt x="19" y="59"/>
                  </a:cubicBezTo>
                  <a:cubicBezTo>
                    <a:pt x="25" y="68"/>
                    <a:pt x="35" y="74"/>
                    <a:pt x="45" y="75"/>
                  </a:cubicBezTo>
                  <a:cubicBezTo>
                    <a:pt x="45" y="84"/>
                    <a:pt x="45" y="84"/>
                    <a:pt x="45" y="84"/>
                  </a:cubicBezTo>
                  <a:cubicBezTo>
                    <a:pt x="29" y="84"/>
                    <a:pt x="29" y="84"/>
                    <a:pt x="29" y="84"/>
                  </a:cubicBezTo>
                  <a:cubicBezTo>
                    <a:pt x="27" y="84"/>
                    <a:pt x="25" y="86"/>
                    <a:pt x="25" y="88"/>
                  </a:cubicBezTo>
                  <a:cubicBezTo>
                    <a:pt x="25" y="90"/>
                    <a:pt x="27" y="92"/>
                    <a:pt x="29" y="92"/>
                  </a:cubicBezTo>
                  <a:cubicBezTo>
                    <a:pt x="69" y="92"/>
                    <a:pt x="69" y="92"/>
                    <a:pt x="69" y="92"/>
                  </a:cubicBezTo>
                  <a:cubicBezTo>
                    <a:pt x="71" y="92"/>
                    <a:pt x="73" y="90"/>
                    <a:pt x="73" y="88"/>
                  </a:cubicBezTo>
                  <a:cubicBezTo>
                    <a:pt x="73" y="86"/>
                    <a:pt x="71" y="84"/>
                    <a:pt x="69" y="84"/>
                  </a:cubicBezTo>
                  <a:cubicBezTo>
                    <a:pt x="53" y="84"/>
                    <a:pt x="53" y="84"/>
                    <a:pt x="53" y="84"/>
                  </a:cubicBezTo>
                  <a:cubicBezTo>
                    <a:pt x="53" y="75"/>
                    <a:pt x="53" y="75"/>
                    <a:pt x="53" y="75"/>
                  </a:cubicBezTo>
                  <a:cubicBezTo>
                    <a:pt x="63" y="74"/>
                    <a:pt x="73" y="68"/>
                    <a:pt x="78" y="59"/>
                  </a:cubicBezTo>
                  <a:cubicBezTo>
                    <a:pt x="84" y="58"/>
                    <a:pt x="88" y="56"/>
                    <a:pt x="92" y="53"/>
                  </a:cubicBezTo>
                  <a:cubicBezTo>
                    <a:pt x="92" y="52"/>
                    <a:pt x="92" y="52"/>
                    <a:pt x="92" y="52"/>
                  </a:cubicBezTo>
                  <a:cubicBezTo>
                    <a:pt x="96" y="48"/>
                    <a:pt x="98" y="43"/>
                    <a:pt x="98" y="37"/>
                  </a:cubicBezTo>
                  <a:cubicBezTo>
                    <a:pt x="98" y="16"/>
                    <a:pt x="98" y="16"/>
                    <a:pt x="98" y="16"/>
                  </a:cubicBezTo>
                  <a:cubicBezTo>
                    <a:pt x="98" y="14"/>
                    <a:pt x="96" y="12"/>
                    <a:pt x="94" y="12"/>
                  </a:cubicBezTo>
                  <a:close/>
                  <a:moveTo>
                    <a:pt x="11" y="47"/>
                  </a:moveTo>
                  <a:cubicBezTo>
                    <a:pt x="11" y="47"/>
                    <a:pt x="11" y="47"/>
                    <a:pt x="11" y="47"/>
                  </a:cubicBezTo>
                  <a:cubicBezTo>
                    <a:pt x="9" y="44"/>
                    <a:pt x="7" y="41"/>
                    <a:pt x="7" y="37"/>
                  </a:cubicBezTo>
                  <a:cubicBezTo>
                    <a:pt x="7" y="20"/>
                    <a:pt x="7" y="20"/>
                    <a:pt x="7" y="20"/>
                  </a:cubicBezTo>
                  <a:cubicBezTo>
                    <a:pt x="14" y="20"/>
                    <a:pt x="14" y="20"/>
                    <a:pt x="14" y="20"/>
                  </a:cubicBezTo>
                  <a:cubicBezTo>
                    <a:pt x="14" y="40"/>
                    <a:pt x="14" y="40"/>
                    <a:pt x="14" y="40"/>
                  </a:cubicBezTo>
                  <a:cubicBezTo>
                    <a:pt x="14" y="44"/>
                    <a:pt x="14" y="47"/>
                    <a:pt x="15" y="50"/>
                  </a:cubicBezTo>
                  <a:cubicBezTo>
                    <a:pt x="14" y="49"/>
                    <a:pt x="12" y="48"/>
                    <a:pt x="11" y="47"/>
                  </a:cubicBezTo>
                  <a:close/>
                  <a:moveTo>
                    <a:pt x="76" y="40"/>
                  </a:moveTo>
                  <a:cubicBezTo>
                    <a:pt x="76" y="40"/>
                    <a:pt x="76" y="40"/>
                    <a:pt x="76" y="40"/>
                  </a:cubicBezTo>
                  <a:cubicBezTo>
                    <a:pt x="76" y="45"/>
                    <a:pt x="75" y="49"/>
                    <a:pt x="73" y="53"/>
                  </a:cubicBezTo>
                  <a:cubicBezTo>
                    <a:pt x="73" y="53"/>
                    <a:pt x="73" y="53"/>
                    <a:pt x="73" y="53"/>
                  </a:cubicBezTo>
                  <a:cubicBezTo>
                    <a:pt x="69" y="62"/>
                    <a:pt x="59" y="67"/>
                    <a:pt x="49" y="67"/>
                  </a:cubicBezTo>
                  <a:cubicBezTo>
                    <a:pt x="39" y="67"/>
                    <a:pt x="29" y="62"/>
                    <a:pt x="24" y="53"/>
                  </a:cubicBezTo>
                  <a:cubicBezTo>
                    <a:pt x="24" y="53"/>
                    <a:pt x="24" y="53"/>
                    <a:pt x="24" y="53"/>
                  </a:cubicBezTo>
                  <a:cubicBezTo>
                    <a:pt x="22" y="49"/>
                    <a:pt x="21" y="45"/>
                    <a:pt x="21" y="40"/>
                  </a:cubicBezTo>
                  <a:cubicBezTo>
                    <a:pt x="21" y="40"/>
                    <a:pt x="21" y="40"/>
                    <a:pt x="21" y="40"/>
                  </a:cubicBezTo>
                  <a:cubicBezTo>
                    <a:pt x="21" y="8"/>
                    <a:pt x="21" y="8"/>
                    <a:pt x="21" y="8"/>
                  </a:cubicBezTo>
                  <a:cubicBezTo>
                    <a:pt x="76" y="8"/>
                    <a:pt x="76" y="8"/>
                    <a:pt x="76" y="8"/>
                  </a:cubicBezTo>
                  <a:cubicBezTo>
                    <a:pt x="76" y="40"/>
                    <a:pt x="76" y="40"/>
                    <a:pt x="76" y="40"/>
                  </a:cubicBezTo>
                  <a:close/>
                  <a:moveTo>
                    <a:pt x="91" y="37"/>
                  </a:moveTo>
                  <a:cubicBezTo>
                    <a:pt x="91" y="37"/>
                    <a:pt x="91" y="37"/>
                    <a:pt x="91" y="37"/>
                  </a:cubicBezTo>
                  <a:cubicBezTo>
                    <a:pt x="91" y="41"/>
                    <a:pt x="89" y="44"/>
                    <a:pt x="86" y="47"/>
                  </a:cubicBezTo>
                  <a:cubicBezTo>
                    <a:pt x="86" y="47"/>
                    <a:pt x="86" y="47"/>
                    <a:pt x="86" y="47"/>
                  </a:cubicBezTo>
                  <a:cubicBezTo>
                    <a:pt x="85" y="48"/>
                    <a:pt x="84" y="49"/>
                    <a:pt x="83" y="50"/>
                  </a:cubicBezTo>
                  <a:cubicBezTo>
                    <a:pt x="84" y="47"/>
                    <a:pt x="84" y="44"/>
                    <a:pt x="84" y="40"/>
                  </a:cubicBezTo>
                  <a:cubicBezTo>
                    <a:pt x="84" y="40"/>
                    <a:pt x="84" y="40"/>
                    <a:pt x="84" y="40"/>
                  </a:cubicBezTo>
                  <a:cubicBezTo>
                    <a:pt x="84" y="20"/>
                    <a:pt x="84" y="20"/>
                    <a:pt x="84" y="20"/>
                  </a:cubicBezTo>
                  <a:cubicBezTo>
                    <a:pt x="91" y="20"/>
                    <a:pt x="91" y="20"/>
                    <a:pt x="91" y="20"/>
                  </a:cubicBezTo>
                  <a:cubicBezTo>
                    <a:pt x="91" y="37"/>
                    <a:pt x="91" y="37"/>
                    <a:pt x="91"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7189" tIns="33594" rIns="67189" bIns="33594" numCol="1" anchor="t" anchorCtr="0" compatLnSpc="1"/>
            <a:lstStyle/>
            <a:p>
              <a:endParaRPr lang="zh-CN" altLang="en-US" sz="2351"/>
            </a:p>
          </p:txBody>
        </p:sp>
        <p:sp>
          <p:nvSpPr>
            <p:cNvPr id="10" name="Freeform 26">
              <a:extLst>
                <a:ext uri="{FF2B5EF4-FFF2-40B4-BE49-F238E27FC236}">
                  <a16:creationId xmlns:a16="http://schemas.microsoft.com/office/drawing/2014/main" id="{EF09BBDA-B79C-4BC1-8885-D9C15CD76EB4}"/>
                </a:ext>
              </a:extLst>
            </p:cNvPr>
            <p:cNvSpPr>
              <a:spLocks noEditPoints="1"/>
            </p:cNvSpPr>
            <p:nvPr/>
          </p:nvSpPr>
          <p:spPr bwMode="auto">
            <a:xfrm>
              <a:off x="2741921" y="1269746"/>
              <a:ext cx="284358" cy="285780"/>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7189" tIns="33594" rIns="67189" bIns="33594" numCol="1" anchor="t" anchorCtr="0" compatLnSpc="1"/>
            <a:lstStyle/>
            <a:p>
              <a:endParaRPr lang="zh-CN" altLang="en-US" sz="2351"/>
            </a:p>
          </p:txBody>
        </p:sp>
        <p:sp>
          <p:nvSpPr>
            <p:cNvPr id="12" name="Rectangle 24">
              <a:extLst>
                <a:ext uri="{FF2B5EF4-FFF2-40B4-BE49-F238E27FC236}">
                  <a16:creationId xmlns:a16="http://schemas.microsoft.com/office/drawing/2014/main" id="{1735F5FE-3449-496C-BFB7-F13F320264E3}"/>
                </a:ext>
              </a:extLst>
            </p:cNvPr>
            <p:cNvSpPr>
              <a:spLocks noChangeArrowheads="1"/>
            </p:cNvSpPr>
            <p:nvPr/>
          </p:nvSpPr>
          <p:spPr bwMode="auto">
            <a:xfrm>
              <a:off x="3131109" y="3738124"/>
              <a:ext cx="1108850" cy="463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220"/>
                </a:spcBef>
              </a:pPr>
              <a:r>
                <a:rPr lang="zh-CN" altLang="en-US" sz="900" dirty="0">
                  <a:solidFill>
                    <a:schemeClr val="bg1"/>
                  </a:solidFill>
                  <a:latin typeface="微软雅黑" pitchFamily="34" charset="-122"/>
                  <a:ea typeface="微软雅黑" pitchFamily="34" charset="-122"/>
                </a:rPr>
                <a:t>您的内容打在这里，或者通过复制文本后，在此狂中选择粘贴。</a:t>
              </a:r>
              <a:endParaRPr lang="en-US" altLang="zh-CN" sz="808" dirty="0">
                <a:solidFill>
                  <a:schemeClr val="bg1"/>
                </a:solidFill>
              </a:endParaRPr>
            </a:p>
          </p:txBody>
        </p:sp>
        <p:sp>
          <p:nvSpPr>
            <p:cNvPr id="13" name="Rectangle 24">
              <a:extLst>
                <a:ext uri="{FF2B5EF4-FFF2-40B4-BE49-F238E27FC236}">
                  <a16:creationId xmlns:a16="http://schemas.microsoft.com/office/drawing/2014/main" id="{E76006B6-B7F8-4D37-9AFB-0008B65C6874}"/>
                </a:ext>
              </a:extLst>
            </p:cNvPr>
            <p:cNvSpPr>
              <a:spLocks noChangeArrowheads="1"/>
            </p:cNvSpPr>
            <p:nvPr/>
          </p:nvSpPr>
          <p:spPr bwMode="auto">
            <a:xfrm>
              <a:off x="-577588" y="1019001"/>
              <a:ext cx="3664786" cy="46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220"/>
                </a:spcBef>
              </a:pPr>
              <a:r>
                <a:rPr lang="zh-CN" altLang="en-US" sz="2800" b="1" dirty="0">
                  <a:solidFill>
                    <a:srgbClr val="19B49B"/>
                  </a:solidFill>
                </a:rPr>
                <a:t>开发文档</a:t>
              </a:r>
              <a:endParaRPr lang="en-US" altLang="zh-CN" sz="2800" b="1" dirty="0">
                <a:solidFill>
                  <a:srgbClr val="19B49B"/>
                </a:solidFill>
              </a:endParaRPr>
            </a:p>
          </p:txBody>
        </p:sp>
      </p:grpSp>
      <p:sp>
        <p:nvSpPr>
          <p:cNvPr id="15" name="TextBox 20">
            <a:extLst>
              <a:ext uri="{FF2B5EF4-FFF2-40B4-BE49-F238E27FC236}">
                <a16:creationId xmlns:a16="http://schemas.microsoft.com/office/drawing/2014/main" id="{E41A8BE4-1CDC-4476-89FD-C5229C27D1EA}"/>
              </a:ext>
            </a:extLst>
          </p:cNvPr>
          <p:cNvSpPr txBox="1"/>
          <p:nvPr/>
        </p:nvSpPr>
        <p:spPr>
          <a:xfrm>
            <a:off x="907976" y="292746"/>
            <a:ext cx="2067957" cy="461665"/>
          </a:xfrm>
          <a:prstGeom prst="rect">
            <a:avLst/>
          </a:prstGeom>
          <a:noFill/>
        </p:spPr>
        <p:txBody>
          <a:bodyPr wrap="square" rtlCol="0">
            <a:spAutoFit/>
          </a:bodyPr>
          <a:lstStyle/>
          <a:p>
            <a:r>
              <a:rPr lang="zh-CN" altLang="en-US" sz="2400" b="1" dirty="0">
                <a:latin typeface="Agency FB" panose="020B0503020202020204" pitchFamily="34" charset="0"/>
              </a:rPr>
              <a:t>质量控制</a:t>
            </a:r>
          </a:p>
        </p:txBody>
      </p:sp>
      <p:sp>
        <p:nvSpPr>
          <p:cNvPr id="16" name="矩形 15">
            <a:extLst>
              <a:ext uri="{FF2B5EF4-FFF2-40B4-BE49-F238E27FC236}">
                <a16:creationId xmlns:a16="http://schemas.microsoft.com/office/drawing/2014/main" id="{D0AFA241-C697-47FC-AB41-B1F21B6F7317}"/>
              </a:ext>
            </a:extLst>
          </p:cNvPr>
          <p:cNvSpPr/>
          <p:nvPr/>
        </p:nvSpPr>
        <p:spPr>
          <a:xfrm>
            <a:off x="398206" y="317090"/>
            <a:ext cx="412955" cy="412955"/>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gency FB" panose="020B0503020202020204" pitchFamily="34" charset="0"/>
              </a:rPr>
              <a:t>02</a:t>
            </a:r>
            <a:endParaRPr lang="zh-CN" altLang="en-US" sz="2000" dirty="0">
              <a:latin typeface="Agency FB" panose="020B0503020202020204" pitchFamily="34" charset="0"/>
            </a:endParaRPr>
          </a:p>
        </p:txBody>
      </p:sp>
      <p:cxnSp>
        <p:nvCxnSpPr>
          <p:cNvPr id="17" name="直接连接符 16">
            <a:extLst>
              <a:ext uri="{FF2B5EF4-FFF2-40B4-BE49-F238E27FC236}">
                <a16:creationId xmlns:a16="http://schemas.microsoft.com/office/drawing/2014/main" id="{F75CAD24-E51C-4799-A7FC-4C504C45849B}"/>
              </a:ext>
            </a:extLst>
          </p:cNvPr>
          <p:cNvCxnSpPr>
            <a:cxnSpLocks/>
          </p:cNvCxnSpPr>
          <p:nvPr/>
        </p:nvCxnSpPr>
        <p:spPr>
          <a:xfrm>
            <a:off x="1489402" y="744794"/>
            <a:ext cx="7256207" cy="0"/>
          </a:xfrm>
          <a:prstGeom prst="line">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22" name="任意多边形: 形状 21">
            <a:extLst>
              <a:ext uri="{FF2B5EF4-FFF2-40B4-BE49-F238E27FC236}">
                <a16:creationId xmlns:a16="http://schemas.microsoft.com/office/drawing/2014/main" id="{BA626E0E-D34B-49D3-BEE2-BA276BF4FB7D}"/>
              </a:ext>
            </a:extLst>
          </p:cNvPr>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7DB39261-FB5F-4B20-BDD3-5F125F2A69B5}"/>
              </a:ext>
            </a:extLst>
          </p:cNvPr>
          <p:cNvPicPr>
            <a:picLocks noChangeAspect="1"/>
          </p:cNvPicPr>
          <p:nvPr/>
        </p:nvPicPr>
        <p:blipFill>
          <a:blip r:embed="rId5"/>
          <a:stretch>
            <a:fillRect/>
          </a:stretch>
        </p:blipFill>
        <p:spPr>
          <a:xfrm>
            <a:off x="4270492" y="3659976"/>
            <a:ext cx="4475117" cy="1182346"/>
          </a:xfrm>
          <a:prstGeom prst="rect">
            <a:avLst/>
          </a:prstGeom>
        </p:spPr>
      </p:pic>
    </p:spTree>
    <p:extLst>
      <p:ext uri="{BB962C8B-B14F-4D97-AF65-F5344CB8AC3E}">
        <p14:creationId xmlns:p14="http://schemas.microsoft.com/office/powerpoint/2010/main" val="42504432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
                                        <p:tgtEl>
                                          <p:spTgt spid="22"/>
                                        </p:tgtEl>
                                      </p:cBhvr>
                                    </p:animEffect>
                                  </p:childTnLst>
                                </p:cTn>
                              </p:par>
                            </p:childTnLst>
                          </p:cTn>
                        </p:par>
                        <p:par>
                          <p:cTn id="8" fill="hold">
                            <p:stCondLst>
                              <p:cond delay="1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300"/>
                                        <p:tgtEl>
                                          <p:spTgt spid="17"/>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400" fill="hold"/>
                                        <p:tgtEl>
                                          <p:spTgt spid="16"/>
                                        </p:tgtEl>
                                        <p:attrNameLst>
                                          <p:attrName>ppt_x</p:attrName>
                                        </p:attrNameLst>
                                      </p:cBhvr>
                                      <p:tavLst>
                                        <p:tav tm="0">
                                          <p:val>
                                            <p:strVal val="0-#ppt_w/2"/>
                                          </p:val>
                                        </p:tav>
                                        <p:tav tm="100000">
                                          <p:val>
                                            <p:strVal val="#ppt_x"/>
                                          </p:val>
                                        </p:tav>
                                      </p:tavLst>
                                    </p:anim>
                                    <p:anim calcmode="lin" valueType="num">
                                      <p:cBhvr additive="base">
                                        <p:cTn id="15" dur="400" fill="hold"/>
                                        <p:tgtEl>
                                          <p:spTgt spid="16"/>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iterate type="wd">
                                    <p:tmPct val="10000"/>
                                  </p:iterate>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400" fill="hold"/>
                                        <p:tgtEl>
                                          <p:spTgt spid="15"/>
                                        </p:tgtEl>
                                        <p:attrNameLst>
                                          <p:attrName>ppt_x</p:attrName>
                                        </p:attrNameLst>
                                      </p:cBhvr>
                                      <p:tavLst>
                                        <p:tav tm="0">
                                          <p:val>
                                            <p:strVal val="0-#ppt_w/2"/>
                                          </p:val>
                                        </p:tav>
                                        <p:tav tm="100000">
                                          <p:val>
                                            <p:strVal val="#ppt_x"/>
                                          </p:val>
                                        </p:tav>
                                      </p:tavLst>
                                    </p:anim>
                                    <p:anim calcmode="lin" valueType="num">
                                      <p:cBhvr additive="base">
                                        <p:cTn id="20" dur="400" fill="hold"/>
                                        <p:tgtEl>
                                          <p:spTgt spid="15"/>
                                        </p:tgtEl>
                                        <p:attrNameLst>
                                          <p:attrName>ppt_y</p:attrName>
                                        </p:attrNameLst>
                                      </p:cBhvr>
                                      <p:tavLst>
                                        <p:tav tm="0">
                                          <p:val>
                                            <p:strVal val="#ppt_y"/>
                                          </p:val>
                                        </p:tav>
                                        <p:tav tm="100000">
                                          <p:val>
                                            <p:strVal val="#ppt_y"/>
                                          </p:val>
                                        </p:tav>
                                      </p:tavLst>
                                    </p:anim>
                                  </p:childTnLst>
                                </p:cTn>
                              </p:par>
                            </p:childTnLst>
                          </p:cTn>
                        </p:par>
                        <p:par>
                          <p:cTn id="21" fill="hold">
                            <p:stCondLst>
                              <p:cond delay="900"/>
                            </p:stCondLst>
                            <p:childTnLst>
                              <p:par>
                                <p:cTn id="22" presetID="42"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103187-2670-4348-A39D-78915E1D1503}"/>
              </a:ext>
            </a:extLst>
          </p:cNvPr>
          <p:cNvSpPr txBox="1"/>
          <p:nvPr/>
        </p:nvSpPr>
        <p:spPr>
          <a:xfrm>
            <a:off x="397700" y="3397835"/>
            <a:ext cx="5777898" cy="1406154"/>
          </a:xfrm>
          <a:prstGeom prst="rect">
            <a:avLst/>
          </a:prstGeom>
          <a:noFill/>
        </p:spPr>
        <p:txBody>
          <a:bodyPr wrap="square" rtlCol="0">
            <a:spAutoFit/>
          </a:bodyPr>
          <a:lstStyle/>
          <a:p>
            <a:r>
              <a:rPr lang="zh-CN" altLang="en-US" sz="1400" dirty="0">
                <a:solidFill>
                  <a:schemeClr val="bg1">
                    <a:lumMod val="50000"/>
                  </a:schemeClr>
                </a:solidFill>
                <a:latin typeface="微软雅黑" pitchFamily="34" charset="-122"/>
                <a:ea typeface="微软雅黑" pitchFamily="34" charset="-122"/>
              </a:rPr>
              <a:t>图</a:t>
            </a:r>
            <a:r>
              <a:rPr lang="en-US" altLang="zh-CN" sz="1400" dirty="0">
                <a:solidFill>
                  <a:schemeClr val="bg1">
                    <a:lumMod val="50000"/>
                  </a:schemeClr>
                </a:solidFill>
                <a:latin typeface="微软雅黑" pitchFamily="34" charset="-122"/>
                <a:ea typeface="微软雅黑" pitchFamily="34" charset="-122"/>
              </a:rPr>
              <a:t>1</a:t>
            </a:r>
            <a:r>
              <a:rPr lang="zh-CN" altLang="en-US" sz="1400" dirty="0">
                <a:solidFill>
                  <a:schemeClr val="bg1">
                    <a:lumMod val="50000"/>
                  </a:schemeClr>
                </a:solidFill>
                <a:latin typeface="微软雅黑" pitchFamily="34" charset="-122"/>
                <a:ea typeface="微软雅黑" pitchFamily="34" charset="-122"/>
              </a:rPr>
              <a:t>：将文件存入暂存区并查看</a:t>
            </a:r>
            <a:r>
              <a:rPr lang="en-US" altLang="zh-CN" sz="1400" dirty="0">
                <a:solidFill>
                  <a:schemeClr val="bg1">
                    <a:lumMod val="50000"/>
                  </a:schemeClr>
                </a:solidFill>
                <a:latin typeface="微软雅黑" pitchFamily="34" charset="-122"/>
                <a:ea typeface="微软雅黑" pitchFamily="34" charset="-122"/>
              </a:rPr>
              <a:t>Git</a:t>
            </a:r>
            <a:r>
              <a:rPr lang="zh-CN" altLang="en-US" sz="1400" dirty="0">
                <a:solidFill>
                  <a:schemeClr val="bg1">
                    <a:lumMod val="50000"/>
                  </a:schemeClr>
                </a:solidFill>
                <a:latin typeface="微软雅黑" pitchFamily="34" charset="-122"/>
                <a:ea typeface="微软雅黑" pitchFamily="34" charset="-122"/>
              </a:rPr>
              <a:t>分支的修改</a:t>
            </a:r>
            <a:endParaRPr lang="en-US" altLang="zh-CN" sz="1400" dirty="0">
              <a:solidFill>
                <a:schemeClr val="bg1">
                  <a:lumMod val="50000"/>
                </a:schemeClr>
              </a:solidFill>
              <a:latin typeface="微软雅黑" pitchFamily="34" charset="-122"/>
              <a:ea typeface="微软雅黑" pitchFamily="34" charset="-122"/>
            </a:endParaRPr>
          </a:p>
          <a:p>
            <a:r>
              <a:rPr lang="zh-CN" altLang="en-US" sz="1400" dirty="0">
                <a:solidFill>
                  <a:schemeClr val="bg1">
                    <a:lumMod val="50000"/>
                  </a:schemeClr>
                </a:solidFill>
                <a:latin typeface="微软雅黑" pitchFamily="34" charset="-122"/>
                <a:ea typeface="微软雅黑" pitchFamily="34" charset="-122"/>
              </a:rPr>
              <a:t>图</a:t>
            </a:r>
            <a:r>
              <a:rPr lang="en-US" altLang="zh-CN" sz="1400" dirty="0">
                <a:solidFill>
                  <a:schemeClr val="bg1">
                    <a:lumMod val="50000"/>
                  </a:schemeClr>
                </a:solidFill>
                <a:latin typeface="微软雅黑" pitchFamily="34" charset="-122"/>
                <a:ea typeface="微软雅黑" pitchFamily="34" charset="-122"/>
              </a:rPr>
              <a:t>2</a:t>
            </a:r>
            <a:r>
              <a:rPr lang="zh-CN" altLang="en-US" sz="1400" dirty="0">
                <a:solidFill>
                  <a:schemeClr val="bg1">
                    <a:lumMod val="50000"/>
                  </a:schemeClr>
                </a:solidFill>
                <a:latin typeface="微软雅黑" pitchFamily="34" charset="-122"/>
                <a:ea typeface="微软雅黑" pitchFamily="34" charset="-122"/>
              </a:rPr>
              <a:t>：查看该分支文件状态</a:t>
            </a:r>
            <a:endParaRPr lang="en-US" altLang="zh-CN" sz="1400" dirty="0">
              <a:solidFill>
                <a:schemeClr val="bg1">
                  <a:lumMod val="50000"/>
                </a:schemeClr>
              </a:solidFill>
              <a:latin typeface="微软雅黑" pitchFamily="34" charset="-122"/>
              <a:ea typeface="微软雅黑" pitchFamily="34" charset="-122"/>
            </a:endParaRPr>
          </a:p>
          <a:p>
            <a:r>
              <a:rPr lang="zh-CN" altLang="en-US" sz="1400" dirty="0">
                <a:solidFill>
                  <a:schemeClr val="bg1">
                    <a:lumMod val="50000"/>
                  </a:schemeClr>
                </a:solidFill>
                <a:latin typeface="微软雅黑" pitchFamily="34" charset="-122"/>
                <a:ea typeface="微软雅黑" pitchFamily="34" charset="-122"/>
              </a:rPr>
              <a:t>图</a:t>
            </a:r>
            <a:r>
              <a:rPr lang="en-US" altLang="zh-CN" sz="1400" dirty="0">
                <a:solidFill>
                  <a:schemeClr val="bg1">
                    <a:lumMod val="50000"/>
                  </a:schemeClr>
                </a:solidFill>
                <a:latin typeface="微软雅黑" pitchFamily="34" charset="-122"/>
                <a:ea typeface="微软雅黑" pitchFamily="34" charset="-122"/>
              </a:rPr>
              <a:t>3</a:t>
            </a:r>
            <a:r>
              <a:rPr lang="zh-CN" altLang="en-US" sz="1400" dirty="0">
                <a:solidFill>
                  <a:schemeClr val="bg1">
                    <a:lumMod val="50000"/>
                  </a:schemeClr>
                </a:solidFill>
                <a:latin typeface="微软雅黑" pitchFamily="34" charset="-122"/>
                <a:ea typeface="微软雅黑" pitchFamily="34" charset="-122"/>
              </a:rPr>
              <a:t>：新建与切换分支</a:t>
            </a:r>
            <a:endParaRPr lang="en-US" altLang="zh-CN" sz="1400" dirty="0">
              <a:solidFill>
                <a:schemeClr val="bg1">
                  <a:lumMod val="50000"/>
                </a:schemeClr>
              </a:solidFill>
              <a:latin typeface="微软雅黑" pitchFamily="34" charset="-122"/>
              <a:ea typeface="微软雅黑" pitchFamily="34" charset="-122"/>
            </a:endParaRPr>
          </a:p>
          <a:p>
            <a:r>
              <a:rPr lang="zh-CN" altLang="en-US" sz="1400" dirty="0">
                <a:solidFill>
                  <a:schemeClr val="bg1">
                    <a:lumMod val="50000"/>
                  </a:schemeClr>
                </a:solidFill>
                <a:latin typeface="微软雅黑" pitchFamily="34" charset="-122"/>
                <a:ea typeface="微软雅黑" pitchFamily="34" charset="-122"/>
              </a:rPr>
              <a:t>图</a:t>
            </a:r>
            <a:r>
              <a:rPr lang="en-US" altLang="zh-CN" sz="1400" dirty="0">
                <a:solidFill>
                  <a:schemeClr val="bg1">
                    <a:lumMod val="50000"/>
                  </a:schemeClr>
                </a:solidFill>
                <a:latin typeface="微软雅黑" pitchFamily="34" charset="-122"/>
                <a:ea typeface="微软雅黑" pitchFamily="34" charset="-122"/>
              </a:rPr>
              <a:t>4</a:t>
            </a:r>
            <a:r>
              <a:rPr lang="zh-CN" altLang="en-US" sz="1400" dirty="0">
                <a:solidFill>
                  <a:schemeClr val="bg1">
                    <a:lumMod val="50000"/>
                  </a:schemeClr>
                </a:solidFill>
                <a:latin typeface="微软雅黑" pitchFamily="34" charset="-122"/>
                <a:ea typeface="微软雅黑" pitchFamily="34" charset="-122"/>
              </a:rPr>
              <a:t>：查看提交记录</a:t>
            </a:r>
            <a:endParaRPr lang="en-US" altLang="zh-CN" sz="1400" dirty="0">
              <a:solidFill>
                <a:schemeClr val="bg1">
                  <a:lumMod val="50000"/>
                </a:schemeClr>
              </a:solidFill>
              <a:latin typeface="微软雅黑" pitchFamily="34" charset="-122"/>
              <a:ea typeface="微软雅黑" pitchFamily="34" charset="-122"/>
            </a:endParaRPr>
          </a:p>
          <a:p>
            <a:r>
              <a:rPr lang="zh-CN" altLang="en-US" sz="1400" dirty="0">
                <a:solidFill>
                  <a:schemeClr val="bg1">
                    <a:lumMod val="50000"/>
                  </a:schemeClr>
                </a:solidFill>
                <a:latin typeface="微软雅黑" pitchFamily="34" charset="-122"/>
                <a:ea typeface="微软雅黑" pitchFamily="34" charset="-122"/>
              </a:rPr>
              <a:t>图</a:t>
            </a:r>
            <a:r>
              <a:rPr lang="en-US" altLang="zh-CN" sz="1400" dirty="0">
                <a:solidFill>
                  <a:schemeClr val="bg1">
                    <a:lumMod val="50000"/>
                  </a:schemeClr>
                </a:solidFill>
                <a:latin typeface="微软雅黑" pitchFamily="34" charset="-122"/>
                <a:ea typeface="微软雅黑" pitchFamily="34" charset="-122"/>
              </a:rPr>
              <a:t>5</a:t>
            </a:r>
            <a:r>
              <a:rPr lang="zh-CN" altLang="en-US" sz="1400" dirty="0">
                <a:solidFill>
                  <a:schemeClr val="bg1">
                    <a:lumMod val="50000"/>
                  </a:schemeClr>
                </a:solidFill>
                <a:latin typeface="微软雅黑" pitchFamily="34" charset="-122"/>
                <a:ea typeface="微软雅黑" pitchFamily="34" charset="-122"/>
              </a:rPr>
              <a:t>：</a:t>
            </a:r>
            <a:r>
              <a:rPr lang="en-US" altLang="zh-CN" sz="1400" dirty="0" err="1">
                <a:solidFill>
                  <a:schemeClr val="bg1">
                    <a:lumMod val="50000"/>
                  </a:schemeClr>
                </a:solidFill>
                <a:latin typeface="微软雅黑" pitchFamily="34" charset="-122"/>
                <a:ea typeface="微软雅黑" pitchFamily="34" charset="-122"/>
              </a:rPr>
              <a:t>matlab</a:t>
            </a:r>
            <a:r>
              <a:rPr lang="zh-CN" altLang="en-US" sz="1400" dirty="0">
                <a:solidFill>
                  <a:schemeClr val="bg1">
                    <a:lumMod val="50000"/>
                  </a:schemeClr>
                </a:solidFill>
                <a:latin typeface="微软雅黑" pitchFamily="34" charset="-122"/>
                <a:ea typeface="微软雅黑" pitchFamily="34" charset="-122"/>
              </a:rPr>
              <a:t>中集成的</a:t>
            </a:r>
            <a:r>
              <a:rPr lang="en-US" altLang="zh-CN" sz="1400" dirty="0">
                <a:solidFill>
                  <a:schemeClr val="bg1">
                    <a:lumMod val="50000"/>
                  </a:schemeClr>
                </a:solidFill>
                <a:latin typeface="微软雅黑" pitchFamily="34" charset="-122"/>
                <a:ea typeface="微软雅黑" pitchFamily="34" charset="-122"/>
              </a:rPr>
              <a:t>git</a:t>
            </a:r>
            <a:r>
              <a:rPr lang="zh-CN" altLang="en-US" sz="1400" dirty="0">
                <a:solidFill>
                  <a:schemeClr val="bg1">
                    <a:lumMod val="50000"/>
                  </a:schemeClr>
                </a:solidFill>
                <a:latin typeface="微软雅黑" pitchFamily="34" charset="-122"/>
                <a:ea typeface="微软雅黑" pitchFamily="34" charset="-122"/>
              </a:rPr>
              <a:t>工具</a:t>
            </a:r>
          </a:p>
          <a:p>
            <a:pPr algn="just">
              <a:lnSpc>
                <a:spcPct val="120000"/>
              </a:lnSpc>
            </a:pPr>
            <a:endParaRPr lang="zh-CN" altLang="en-US" sz="1400" dirty="0">
              <a:latin typeface="微软雅黑" panose="020B0503020204020204" pitchFamily="34" charset="-122"/>
              <a:ea typeface="微软雅黑" panose="020B0503020204020204" pitchFamily="34" charset="-122"/>
            </a:endParaRPr>
          </a:p>
        </p:txBody>
      </p:sp>
      <p:sp>
        <p:nvSpPr>
          <p:cNvPr id="3" name="五角星 18">
            <a:extLst>
              <a:ext uri="{FF2B5EF4-FFF2-40B4-BE49-F238E27FC236}">
                <a16:creationId xmlns:a16="http://schemas.microsoft.com/office/drawing/2014/main" id="{8647C14F-414D-4016-811F-667123A205EC}"/>
              </a:ext>
            </a:extLst>
          </p:cNvPr>
          <p:cNvSpPr/>
          <p:nvPr/>
        </p:nvSpPr>
        <p:spPr>
          <a:xfrm rot="2134838">
            <a:off x="4581105" y="2846295"/>
            <a:ext cx="2102972" cy="2118580"/>
          </a:xfrm>
          <a:custGeom>
            <a:avLst/>
            <a:gdLst/>
            <a:ahLst/>
            <a:cxnLst/>
            <a:rect l="l" t="t" r="r" b="b"/>
            <a:pathLst>
              <a:path w="2146515" h="2179015">
                <a:moveTo>
                  <a:pt x="471122" y="237422"/>
                </a:moveTo>
                <a:lnTo>
                  <a:pt x="747200" y="241233"/>
                </a:lnTo>
                <a:lnTo>
                  <a:pt x="1073258" y="0"/>
                </a:lnTo>
                <a:lnTo>
                  <a:pt x="1393697" y="237076"/>
                </a:lnTo>
                <a:lnTo>
                  <a:pt x="1750864" y="225501"/>
                </a:lnTo>
                <a:lnTo>
                  <a:pt x="1842069" y="552087"/>
                </a:lnTo>
                <a:lnTo>
                  <a:pt x="2146515" y="756238"/>
                </a:lnTo>
                <a:lnTo>
                  <a:pt x="2015413" y="1118523"/>
                </a:lnTo>
                <a:lnTo>
                  <a:pt x="2117270" y="1425471"/>
                </a:lnTo>
                <a:lnTo>
                  <a:pt x="1851783" y="1606493"/>
                </a:lnTo>
                <a:lnTo>
                  <a:pt x="1736567" y="1979858"/>
                </a:lnTo>
                <a:lnTo>
                  <a:pt x="1341430" y="1970902"/>
                </a:lnTo>
                <a:lnTo>
                  <a:pt x="1063978" y="2179015"/>
                </a:lnTo>
                <a:lnTo>
                  <a:pt x="790207" y="1971239"/>
                </a:lnTo>
                <a:lnTo>
                  <a:pt x="409948" y="1979858"/>
                </a:lnTo>
                <a:lnTo>
                  <a:pt x="298033" y="1617190"/>
                </a:lnTo>
                <a:lnTo>
                  <a:pt x="46603" y="1444761"/>
                </a:lnTo>
                <a:lnTo>
                  <a:pt x="150057" y="1170905"/>
                </a:lnTo>
                <a:lnTo>
                  <a:pt x="0" y="756238"/>
                </a:lnTo>
                <a:lnTo>
                  <a:pt x="386524" y="497047"/>
                </a:lnTo>
                <a:close/>
              </a:path>
            </a:pathLst>
          </a:custGeom>
          <a:solidFill>
            <a:srgbClr val="959AA2"/>
          </a:solidFill>
          <a:ln w="6350" cap="flat" cmpd="sng">
            <a:solidFill>
              <a:srgbClr val="FCFCFC"/>
            </a:solidFill>
            <a:miter lim="800000"/>
            <a:headEnd/>
            <a:tailEnd/>
          </a:ln>
        </p:spPr>
        <p:txBody>
          <a:bodyPr/>
          <a:lstStyle/>
          <a:p>
            <a:endParaRPr lang="zh-CN" altLang="en-US">
              <a:solidFill>
                <a:srgbClr val="000000"/>
              </a:solidFill>
              <a:latin typeface="Calibri" pitchFamily="34" charset="0"/>
            </a:endParaRPr>
          </a:p>
        </p:txBody>
      </p:sp>
      <p:sp>
        <p:nvSpPr>
          <p:cNvPr id="8" name="五角星 18">
            <a:extLst>
              <a:ext uri="{FF2B5EF4-FFF2-40B4-BE49-F238E27FC236}">
                <a16:creationId xmlns:a16="http://schemas.microsoft.com/office/drawing/2014/main" id="{6F36198C-FEC3-45ED-9A21-782EEB0F0D13}"/>
              </a:ext>
            </a:extLst>
          </p:cNvPr>
          <p:cNvSpPr/>
          <p:nvPr/>
        </p:nvSpPr>
        <p:spPr>
          <a:xfrm rot="2134838">
            <a:off x="6824420" y="2880878"/>
            <a:ext cx="1917865" cy="2158300"/>
          </a:xfrm>
          <a:custGeom>
            <a:avLst/>
            <a:gdLst/>
            <a:ahLst/>
            <a:cxnLst/>
            <a:rect l="l" t="t" r="r" b="b"/>
            <a:pathLst>
              <a:path w="2146515" h="2179015">
                <a:moveTo>
                  <a:pt x="471122" y="237422"/>
                </a:moveTo>
                <a:lnTo>
                  <a:pt x="747200" y="241233"/>
                </a:lnTo>
                <a:lnTo>
                  <a:pt x="1073258" y="0"/>
                </a:lnTo>
                <a:lnTo>
                  <a:pt x="1393697" y="237076"/>
                </a:lnTo>
                <a:lnTo>
                  <a:pt x="1750864" y="225501"/>
                </a:lnTo>
                <a:lnTo>
                  <a:pt x="1842069" y="552087"/>
                </a:lnTo>
                <a:lnTo>
                  <a:pt x="2146515" y="756238"/>
                </a:lnTo>
                <a:lnTo>
                  <a:pt x="2015413" y="1118523"/>
                </a:lnTo>
                <a:lnTo>
                  <a:pt x="2117270" y="1425471"/>
                </a:lnTo>
                <a:lnTo>
                  <a:pt x="1851783" y="1606493"/>
                </a:lnTo>
                <a:lnTo>
                  <a:pt x="1736567" y="1979858"/>
                </a:lnTo>
                <a:lnTo>
                  <a:pt x="1341430" y="1970902"/>
                </a:lnTo>
                <a:lnTo>
                  <a:pt x="1063978" y="2179015"/>
                </a:lnTo>
                <a:lnTo>
                  <a:pt x="790207" y="1971239"/>
                </a:lnTo>
                <a:lnTo>
                  <a:pt x="409948" y="1979858"/>
                </a:lnTo>
                <a:lnTo>
                  <a:pt x="298033" y="1617190"/>
                </a:lnTo>
                <a:lnTo>
                  <a:pt x="46603" y="1444761"/>
                </a:lnTo>
                <a:lnTo>
                  <a:pt x="150057" y="1170905"/>
                </a:lnTo>
                <a:lnTo>
                  <a:pt x="0" y="756238"/>
                </a:lnTo>
                <a:lnTo>
                  <a:pt x="386524" y="497047"/>
                </a:lnTo>
                <a:close/>
              </a:path>
            </a:pathLst>
          </a:custGeom>
          <a:solidFill>
            <a:srgbClr val="53585F"/>
          </a:solidFill>
          <a:ln w="6350" cap="flat" cmpd="sng">
            <a:solidFill>
              <a:srgbClr val="FCFCFC"/>
            </a:solidFill>
            <a:miter lim="800000"/>
            <a:headEnd/>
            <a:tailEnd/>
          </a:ln>
        </p:spPr>
        <p:txBody>
          <a:bodyPr/>
          <a:lstStyle/>
          <a:p>
            <a:endParaRPr lang="zh-CN" altLang="en-US" dirty="0">
              <a:solidFill>
                <a:srgbClr val="000000"/>
              </a:solidFill>
              <a:latin typeface="Calibri" pitchFamily="34" charset="0"/>
            </a:endParaRPr>
          </a:p>
        </p:txBody>
      </p:sp>
      <p:sp>
        <p:nvSpPr>
          <p:cNvPr id="10" name="五角星 18">
            <a:extLst>
              <a:ext uri="{FF2B5EF4-FFF2-40B4-BE49-F238E27FC236}">
                <a16:creationId xmlns:a16="http://schemas.microsoft.com/office/drawing/2014/main" id="{B3D906B6-E537-4245-8655-BB19BB937820}"/>
              </a:ext>
            </a:extLst>
          </p:cNvPr>
          <p:cNvSpPr/>
          <p:nvPr/>
        </p:nvSpPr>
        <p:spPr>
          <a:xfrm rot="2134838">
            <a:off x="5745300" y="727334"/>
            <a:ext cx="2198072" cy="2194765"/>
          </a:xfrm>
          <a:custGeom>
            <a:avLst/>
            <a:gdLst/>
            <a:ahLst/>
            <a:cxnLst/>
            <a:rect l="l" t="t" r="r" b="b"/>
            <a:pathLst>
              <a:path w="2146515" h="2179015">
                <a:moveTo>
                  <a:pt x="471122" y="237422"/>
                </a:moveTo>
                <a:lnTo>
                  <a:pt x="747200" y="241233"/>
                </a:lnTo>
                <a:lnTo>
                  <a:pt x="1073258" y="0"/>
                </a:lnTo>
                <a:lnTo>
                  <a:pt x="1393697" y="237076"/>
                </a:lnTo>
                <a:lnTo>
                  <a:pt x="1750864" y="225501"/>
                </a:lnTo>
                <a:lnTo>
                  <a:pt x="1842069" y="552087"/>
                </a:lnTo>
                <a:lnTo>
                  <a:pt x="2146515" y="756238"/>
                </a:lnTo>
                <a:lnTo>
                  <a:pt x="2015413" y="1118523"/>
                </a:lnTo>
                <a:lnTo>
                  <a:pt x="2117270" y="1425471"/>
                </a:lnTo>
                <a:lnTo>
                  <a:pt x="1851783" y="1606493"/>
                </a:lnTo>
                <a:lnTo>
                  <a:pt x="1736567" y="1979858"/>
                </a:lnTo>
                <a:lnTo>
                  <a:pt x="1341430" y="1970902"/>
                </a:lnTo>
                <a:lnTo>
                  <a:pt x="1063978" y="2179015"/>
                </a:lnTo>
                <a:lnTo>
                  <a:pt x="790207" y="1971239"/>
                </a:lnTo>
                <a:lnTo>
                  <a:pt x="409948" y="1979858"/>
                </a:lnTo>
                <a:lnTo>
                  <a:pt x="298033" y="1617190"/>
                </a:lnTo>
                <a:lnTo>
                  <a:pt x="46603" y="1444761"/>
                </a:lnTo>
                <a:lnTo>
                  <a:pt x="150057" y="1170905"/>
                </a:lnTo>
                <a:lnTo>
                  <a:pt x="0" y="756238"/>
                </a:lnTo>
                <a:lnTo>
                  <a:pt x="386524" y="497047"/>
                </a:lnTo>
                <a:close/>
              </a:path>
            </a:pathLst>
          </a:custGeom>
          <a:solidFill>
            <a:srgbClr val="19B49B"/>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19" name="TextBox 20">
            <a:extLst>
              <a:ext uri="{FF2B5EF4-FFF2-40B4-BE49-F238E27FC236}">
                <a16:creationId xmlns:a16="http://schemas.microsoft.com/office/drawing/2014/main" id="{31F90089-04BB-4E49-8595-B845FF48E282}"/>
              </a:ext>
            </a:extLst>
          </p:cNvPr>
          <p:cNvSpPr txBox="1"/>
          <p:nvPr/>
        </p:nvSpPr>
        <p:spPr>
          <a:xfrm>
            <a:off x="907976" y="292746"/>
            <a:ext cx="2067957" cy="461665"/>
          </a:xfrm>
          <a:prstGeom prst="rect">
            <a:avLst/>
          </a:prstGeom>
          <a:noFill/>
        </p:spPr>
        <p:txBody>
          <a:bodyPr wrap="square" rtlCol="0">
            <a:spAutoFit/>
          </a:bodyPr>
          <a:lstStyle/>
          <a:p>
            <a:r>
              <a:rPr lang="zh-CN" altLang="en-US" sz="2400" dirty="0">
                <a:latin typeface="方正兰亭准黑_GBK" panose="02000000000000000000" pitchFamily="2" charset="-122"/>
                <a:ea typeface="方正兰亭准黑_GBK" panose="02000000000000000000" pitchFamily="2" charset="-122"/>
              </a:rPr>
              <a:t>质量控制</a:t>
            </a:r>
          </a:p>
        </p:txBody>
      </p:sp>
      <p:sp>
        <p:nvSpPr>
          <p:cNvPr id="20" name="矩形 19">
            <a:extLst>
              <a:ext uri="{FF2B5EF4-FFF2-40B4-BE49-F238E27FC236}">
                <a16:creationId xmlns:a16="http://schemas.microsoft.com/office/drawing/2014/main" id="{7C5F6DAA-4E6D-4F23-9F53-566B2D8E7750}"/>
              </a:ext>
            </a:extLst>
          </p:cNvPr>
          <p:cNvSpPr/>
          <p:nvPr/>
        </p:nvSpPr>
        <p:spPr>
          <a:xfrm>
            <a:off x="398206" y="317090"/>
            <a:ext cx="412955" cy="412955"/>
          </a:xfrm>
          <a:prstGeom prst="rect">
            <a:avLst/>
          </a:prstGeom>
          <a:solidFill>
            <a:srgbClr val="19B4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gency FB" panose="020B0503020202020204" pitchFamily="34" charset="0"/>
              </a:rPr>
              <a:t>02</a:t>
            </a:r>
            <a:endParaRPr lang="zh-CN" altLang="en-US" sz="2000" dirty="0">
              <a:latin typeface="Agency FB" panose="020B0503020202020204" pitchFamily="34" charset="0"/>
            </a:endParaRPr>
          </a:p>
        </p:txBody>
      </p:sp>
      <p:cxnSp>
        <p:nvCxnSpPr>
          <p:cNvPr id="21" name="直接连接符 20">
            <a:extLst>
              <a:ext uri="{FF2B5EF4-FFF2-40B4-BE49-F238E27FC236}">
                <a16:creationId xmlns:a16="http://schemas.microsoft.com/office/drawing/2014/main" id="{DC0877F3-28C0-45DE-BED2-BB7876923AFF}"/>
              </a:ext>
            </a:extLst>
          </p:cNvPr>
          <p:cNvCxnSpPr>
            <a:cxnSpLocks/>
          </p:cNvCxnSpPr>
          <p:nvPr/>
        </p:nvCxnSpPr>
        <p:spPr>
          <a:xfrm>
            <a:off x="1489402" y="744794"/>
            <a:ext cx="7256207" cy="0"/>
          </a:xfrm>
          <a:prstGeom prst="line">
            <a:avLst/>
          </a:prstGeom>
          <a:ln w="12700">
            <a:solidFill>
              <a:srgbClr val="19B49B"/>
            </a:solidFill>
          </a:ln>
        </p:spPr>
        <p:style>
          <a:lnRef idx="1">
            <a:schemeClr val="accent1"/>
          </a:lnRef>
          <a:fillRef idx="0">
            <a:schemeClr val="accent1"/>
          </a:fillRef>
          <a:effectRef idx="0">
            <a:schemeClr val="accent1"/>
          </a:effectRef>
          <a:fontRef idx="minor">
            <a:schemeClr val="tx1"/>
          </a:fontRef>
        </p:style>
      </p:cxnSp>
      <p:sp>
        <p:nvSpPr>
          <p:cNvPr id="26" name="任意多边形: 形状 25">
            <a:extLst>
              <a:ext uri="{FF2B5EF4-FFF2-40B4-BE49-F238E27FC236}">
                <a16:creationId xmlns:a16="http://schemas.microsoft.com/office/drawing/2014/main" id="{50FC3101-B58C-46C1-9FD1-EA337DD9CA0B}"/>
              </a:ext>
            </a:extLst>
          </p:cNvPr>
          <p:cNvSpPr/>
          <p:nvPr/>
        </p:nvSpPr>
        <p:spPr>
          <a:xfrm>
            <a:off x="859155" y="691470"/>
            <a:ext cx="640080" cy="57208"/>
          </a:xfrm>
          <a:custGeom>
            <a:avLst/>
            <a:gdLst>
              <a:gd name="connsiteX0" fmla="*/ 0 w 640080"/>
              <a:gd name="connsiteY0" fmla="*/ 34335 h 57208"/>
              <a:gd name="connsiteX1" fmla="*/ 121920 w 640080"/>
              <a:gd name="connsiteY1" fmla="*/ 5760 h 57208"/>
              <a:gd name="connsiteX2" fmla="*/ 169545 w 640080"/>
              <a:gd name="connsiteY2" fmla="*/ 57195 h 57208"/>
              <a:gd name="connsiteX3" fmla="*/ 287655 w 640080"/>
              <a:gd name="connsiteY3" fmla="*/ 45 h 57208"/>
              <a:gd name="connsiteX4" fmla="*/ 392430 w 640080"/>
              <a:gd name="connsiteY4" fmla="*/ 47670 h 57208"/>
              <a:gd name="connsiteX5" fmla="*/ 640080 w 640080"/>
              <a:gd name="connsiteY5" fmla="*/ 51480 h 5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57208">
                <a:moveTo>
                  <a:pt x="0" y="34335"/>
                </a:moveTo>
                <a:cubicBezTo>
                  <a:pt x="46831" y="18142"/>
                  <a:pt x="93663" y="1950"/>
                  <a:pt x="121920" y="5760"/>
                </a:cubicBezTo>
                <a:cubicBezTo>
                  <a:pt x="150177" y="9570"/>
                  <a:pt x="141923" y="58147"/>
                  <a:pt x="169545" y="57195"/>
                </a:cubicBezTo>
                <a:cubicBezTo>
                  <a:pt x="197167" y="56243"/>
                  <a:pt x="250508" y="1632"/>
                  <a:pt x="287655" y="45"/>
                </a:cubicBezTo>
                <a:cubicBezTo>
                  <a:pt x="324802" y="-1542"/>
                  <a:pt x="333693" y="39098"/>
                  <a:pt x="392430" y="47670"/>
                </a:cubicBezTo>
                <a:cubicBezTo>
                  <a:pt x="451168" y="56243"/>
                  <a:pt x="545624" y="53861"/>
                  <a:pt x="640080" y="51480"/>
                </a:cubicBezTo>
              </a:path>
            </a:pathLst>
          </a:custGeom>
          <a:noFill/>
          <a:ln>
            <a:solidFill>
              <a:srgbClr val="19B4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CEB6EE4F-373F-4BAF-A353-B833EF27A11F}"/>
              </a:ext>
            </a:extLst>
          </p:cNvPr>
          <p:cNvPicPr>
            <a:picLocks noChangeAspect="1"/>
          </p:cNvPicPr>
          <p:nvPr/>
        </p:nvPicPr>
        <p:blipFill>
          <a:blip r:embed="rId3"/>
          <a:stretch>
            <a:fillRect/>
          </a:stretch>
        </p:blipFill>
        <p:spPr>
          <a:xfrm>
            <a:off x="204091" y="878268"/>
            <a:ext cx="2391654" cy="1968975"/>
          </a:xfrm>
          <a:prstGeom prst="rect">
            <a:avLst/>
          </a:prstGeom>
        </p:spPr>
      </p:pic>
      <p:pic>
        <p:nvPicPr>
          <p:cNvPr id="28" name="图片 27">
            <a:extLst>
              <a:ext uri="{FF2B5EF4-FFF2-40B4-BE49-F238E27FC236}">
                <a16:creationId xmlns:a16="http://schemas.microsoft.com/office/drawing/2014/main" id="{06F1D50D-6B68-4151-8879-FBC03357E2E9}"/>
              </a:ext>
            </a:extLst>
          </p:cNvPr>
          <p:cNvPicPr>
            <a:picLocks noChangeAspect="1"/>
          </p:cNvPicPr>
          <p:nvPr/>
        </p:nvPicPr>
        <p:blipFill>
          <a:blip r:embed="rId4"/>
          <a:stretch>
            <a:fillRect/>
          </a:stretch>
        </p:blipFill>
        <p:spPr>
          <a:xfrm>
            <a:off x="2593570" y="880677"/>
            <a:ext cx="2391654" cy="1968975"/>
          </a:xfrm>
          <a:prstGeom prst="rect">
            <a:avLst/>
          </a:prstGeom>
        </p:spPr>
      </p:pic>
      <p:pic>
        <p:nvPicPr>
          <p:cNvPr id="29" name="图片 28">
            <a:extLst>
              <a:ext uri="{FF2B5EF4-FFF2-40B4-BE49-F238E27FC236}">
                <a16:creationId xmlns:a16="http://schemas.microsoft.com/office/drawing/2014/main" id="{9B1C3C91-67D6-47A7-B8CD-9CB1F8F81016}"/>
              </a:ext>
            </a:extLst>
          </p:cNvPr>
          <p:cNvPicPr>
            <a:picLocks noChangeAspect="1"/>
          </p:cNvPicPr>
          <p:nvPr/>
        </p:nvPicPr>
        <p:blipFill>
          <a:blip r:embed="rId5"/>
          <a:stretch>
            <a:fillRect/>
          </a:stretch>
        </p:blipFill>
        <p:spPr>
          <a:xfrm>
            <a:off x="6011315" y="1485748"/>
            <a:ext cx="1666042" cy="777104"/>
          </a:xfrm>
          <a:prstGeom prst="rect">
            <a:avLst/>
          </a:prstGeom>
        </p:spPr>
      </p:pic>
      <p:pic>
        <p:nvPicPr>
          <p:cNvPr id="30" name="图片 29">
            <a:extLst>
              <a:ext uri="{FF2B5EF4-FFF2-40B4-BE49-F238E27FC236}">
                <a16:creationId xmlns:a16="http://schemas.microsoft.com/office/drawing/2014/main" id="{F5EAAE83-94DE-493F-9145-6767DE3B5017}"/>
              </a:ext>
            </a:extLst>
          </p:cNvPr>
          <p:cNvPicPr>
            <a:picLocks noChangeAspect="1"/>
          </p:cNvPicPr>
          <p:nvPr/>
        </p:nvPicPr>
        <p:blipFill>
          <a:blip r:embed="rId6"/>
          <a:stretch>
            <a:fillRect/>
          </a:stretch>
        </p:blipFill>
        <p:spPr>
          <a:xfrm>
            <a:off x="4792505" y="3293730"/>
            <a:ext cx="1618663" cy="1332596"/>
          </a:xfrm>
          <a:prstGeom prst="rect">
            <a:avLst/>
          </a:prstGeom>
        </p:spPr>
      </p:pic>
      <p:pic>
        <p:nvPicPr>
          <p:cNvPr id="31" name="图片 30">
            <a:extLst>
              <a:ext uri="{FF2B5EF4-FFF2-40B4-BE49-F238E27FC236}">
                <a16:creationId xmlns:a16="http://schemas.microsoft.com/office/drawing/2014/main" id="{D793600E-942F-4DC2-BE04-8FC1846B0765}"/>
              </a:ext>
            </a:extLst>
          </p:cNvPr>
          <p:cNvPicPr>
            <a:picLocks noChangeAspect="1"/>
          </p:cNvPicPr>
          <p:nvPr/>
        </p:nvPicPr>
        <p:blipFill>
          <a:blip r:embed="rId7"/>
          <a:stretch>
            <a:fillRect/>
          </a:stretch>
        </p:blipFill>
        <p:spPr>
          <a:xfrm>
            <a:off x="7104108" y="3263750"/>
            <a:ext cx="1497730" cy="1362576"/>
          </a:xfrm>
          <a:prstGeom prst="rect">
            <a:avLst/>
          </a:prstGeom>
        </p:spPr>
      </p:pic>
      <p:sp>
        <p:nvSpPr>
          <p:cNvPr id="33" name="文本框 32">
            <a:extLst>
              <a:ext uri="{FF2B5EF4-FFF2-40B4-BE49-F238E27FC236}">
                <a16:creationId xmlns:a16="http://schemas.microsoft.com/office/drawing/2014/main" id="{1C7F1C15-B0EA-4E7D-92B8-6F387C912989}"/>
              </a:ext>
            </a:extLst>
          </p:cNvPr>
          <p:cNvSpPr txBox="1"/>
          <p:nvPr/>
        </p:nvSpPr>
        <p:spPr>
          <a:xfrm>
            <a:off x="985969" y="2843317"/>
            <a:ext cx="793140" cy="307777"/>
          </a:xfrm>
          <a:prstGeom prst="rect">
            <a:avLst/>
          </a:prstGeom>
          <a:noFill/>
        </p:spPr>
        <p:txBody>
          <a:bodyPr wrap="square" rtlCol="0">
            <a:spAutoFit/>
          </a:bodyPr>
          <a:lstStyle/>
          <a:p>
            <a:r>
              <a:rPr lang="zh-CN" altLang="en-US" sz="1400" dirty="0">
                <a:solidFill>
                  <a:schemeClr val="bg1">
                    <a:lumMod val="50000"/>
                  </a:schemeClr>
                </a:solidFill>
                <a:latin typeface="微软雅黑" pitchFamily="34" charset="-122"/>
                <a:ea typeface="微软雅黑" pitchFamily="34" charset="-122"/>
              </a:rPr>
              <a:t>图</a:t>
            </a:r>
            <a:r>
              <a:rPr lang="en-US" altLang="zh-CN" sz="1400" dirty="0">
                <a:solidFill>
                  <a:schemeClr val="bg1">
                    <a:lumMod val="50000"/>
                  </a:schemeClr>
                </a:solidFill>
                <a:latin typeface="微软雅黑" pitchFamily="34" charset="-122"/>
                <a:ea typeface="微软雅黑" pitchFamily="34" charset="-122"/>
              </a:rPr>
              <a:t>1</a:t>
            </a:r>
            <a:endParaRPr lang="zh-CN" altLang="en-US" sz="1400" dirty="0">
              <a:solidFill>
                <a:schemeClr val="bg1">
                  <a:lumMod val="50000"/>
                </a:schemeClr>
              </a:solidFill>
              <a:latin typeface="微软雅黑" pitchFamily="34" charset="-122"/>
              <a:ea typeface="微软雅黑" pitchFamily="34" charset="-122"/>
            </a:endParaRPr>
          </a:p>
        </p:txBody>
      </p:sp>
      <p:sp>
        <p:nvSpPr>
          <p:cNvPr id="34" name="文本框 33">
            <a:extLst>
              <a:ext uri="{FF2B5EF4-FFF2-40B4-BE49-F238E27FC236}">
                <a16:creationId xmlns:a16="http://schemas.microsoft.com/office/drawing/2014/main" id="{B6DC6165-B9E4-40B9-98B5-D3AF1DB18A89}"/>
              </a:ext>
            </a:extLst>
          </p:cNvPr>
          <p:cNvSpPr txBox="1"/>
          <p:nvPr/>
        </p:nvSpPr>
        <p:spPr>
          <a:xfrm>
            <a:off x="8435115" y="4694840"/>
            <a:ext cx="793140" cy="307777"/>
          </a:xfrm>
          <a:prstGeom prst="rect">
            <a:avLst/>
          </a:prstGeom>
          <a:noFill/>
        </p:spPr>
        <p:txBody>
          <a:bodyPr wrap="square" rtlCol="0">
            <a:spAutoFit/>
          </a:bodyPr>
          <a:lstStyle/>
          <a:p>
            <a:r>
              <a:rPr lang="zh-CN" altLang="en-US" sz="1400" dirty="0">
                <a:solidFill>
                  <a:schemeClr val="bg1">
                    <a:lumMod val="50000"/>
                  </a:schemeClr>
                </a:solidFill>
                <a:latin typeface="微软雅黑" pitchFamily="34" charset="-122"/>
                <a:ea typeface="微软雅黑" pitchFamily="34" charset="-122"/>
              </a:rPr>
              <a:t>图</a:t>
            </a:r>
            <a:r>
              <a:rPr lang="en-US" altLang="zh-CN" sz="1400" dirty="0">
                <a:solidFill>
                  <a:schemeClr val="bg1">
                    <a:lumMod val="50000"/>
                  </a:schemeClr>
                </a:solidFill>
                <a:latin typeface="微软雅黑" pitchFamily="34" charset="-122"/>
                <a:ea typeface="微软雅黑" pitchFamily="34" charset="-122"/>
              </a:rPr>
              <a:t>5</a:t>
            </a:r>
            <a:endParaRPr lang="zh-CN" altLang="en-US" sz="1400" dirty="0">
              <a:solidFill>
                <a:schemeClr val="bg1">
                  <a:lumMod val="50000"/>
                </a:schemeClr>
              </a:solidFill>
              <a:latin typeface="微软雅黑" pitchFamily="34" charset="-122"/>
              <a:ea typeface="微软雅黑" pitchFamily="34" charset="-122"/>
            </a:endParaRPr>
          </a:p>
        </p:txBody>
      </p:sp>
      <p:sp>
        <p:nvSpPr>
          <p:cNvPr id="35" name="文本框 34">
            <a:extLst>
              <a:ext uri="{FF2B5EF4-FFF2-40B4-BE49-F238E27FC236}">
                <a16:creationId xmlns:a16="http://schemas.microsoft.com/office/drawing/2014/main" id="{97BD1B0D-ACA5-4B82-8FBD-B996ABBA25C2}"/>
              </a:ext>
            </a:extLst>
          </p:cNvPr>
          <p:cNvSpPr txBox="1"/>
          <p:nvPr/>
        </p:nvSpPr>
        <p:spPr>
          <a:xfrm>
            <a:off x="6605625" y="2979086"/>
            <a:ext cx="793140" cy="307777"/>
          </a:xfrm>
          <a:prstGeom prst="rect">
            <a:avLst/>
          </a:prstGeom>
          <a:noFill/>
        </p:spPr>
        <p:txBody>
          <a:bodyPr wrap="square" rtlCol="0">
            <a:spAutoFit/>
          </a:bodyPr>
          <a:lstStyle/>
          <a:p>
            <a:r>
              <a:rPr lang="zh-CN" altLang="en-US" sz="1400" dirty="0">
                <a:solidFill>
                  <a:schemeClr val="bg1">
                    <a:lumMod val="50000"/>
                  </a:schemeClr>
                </a:solidFill>
                <a:latin typeface="微软雅黑" pitchFamily="34" charset="-122"/>
                <a:ea typeface="微软雅黑" pitchFamily="34" charset="-122"/>
              </a:rPr>
              <a:t>图</a:t>
            </a:r>
            <a:r>
              <a:rPr lang="en-US" altLang="zh-CN" sz="1400" dirty="0">
                <a:solidFill>
                  <a:schemeClr val="bg1">
                    <a:lumMod val="50000"/>
                  </a:schemeClr>
                </a:solidFill>
                <a:latin typeface="微软雅黑" pitchFamily="34" charset="-122"/>
                <a:ea typeface="微软雅黑" pitchFamily="34" charset="-122"/>
              </a:rPr>
              <a:t>3</a:t>
            </a:r>
            <a:endParaRPr lang="zh-CN" altLang="en-US" sz="1400" dirty="0">
              <a:solidFill>
                <a:schemeClr val="bg1">
                  <a:lumMod val="50000"/>
                </a:schemeClr>
              </a:solidFill>
              <a:latin typeface="微软雅黑" pitchFamily="34" charset="-122"/>
              <a:ea typeface="微软雅黑" pitchFamily="34" charset="-122"/>
            </a:endParaRPr>
          </a:p>
        </p:txBody>
      </p:sp>
      <p:sp>
        <p:nvSpPr>
          <p:cNvPr id="36" name="文本框 35">
            <a:extLst>
              <a:ext uri="{FF2B5EF4-FFF2-40B4-BE49-F238E27FC236}">
                <a16:creationId xmlns:a16="http://schemas.microsoft.com/office/drawing/2014/main" id="{CF1B07F2-5EEA-4AD3-88B7-F1B4767C3276}"/>
              </a:ext>
            </a:extLst>
          </p:cNvPr>
          <p:cNvSpPr txBox="1"/>
          <p:nvPr/>
        </p:nvSpPr>
        <p:spPr>
          <a:xfrm>
            <a:off x="5050628" y="4732536"/>
            <a:ext cx="793140" cy="307777"/>
          </a:xfrm>
          <a:prstGeom prst="rect">
            <a:avLst/>
          </a:prstGeom>
          <a:noFill/>
        </p:spPr>
        <p:txBody>
          <a:bodyPr wrap="square" rtlCol="0">
            <a:spAutoFit/>
          </a:bodyPr>
          <a:lstStyle/>
          <a:p>
            <a:r>
              <a:rPr lang="zh-CN" altLang="en-US" sz="1400" dirty="0">
                <a:solidFill>
                  <a:schemeClr val="bg1">
                    <a:lumMod val="50000"/>
                  </a:schemeClr>
                </a:solidFill>
                <a:latin typeface="微软雅黑" pitchFamily="34" charset="-122"/>
                <a:ea typeface="微软雅黑" pitchFamily="34" charset="-122"/>
              </a:rPr>
              <a:t>图</a:t>
            </a:r>
            <a:r>
              <a:rPr lang="en-US" altLang="zh-CN" sz="1400" dirty="0">
                <a:solidFill>
                  <a:schemeClr val="bg1">
                    <a:lumMod val="50000"/>
                  </a:schemeClr>
                </a:solidFill>
                <a:latin typeface="微软雅黑" pitchFamily="34" charset="-122"/>
                <a:ea typeface="微软雅黑" pitchFamily="34" charset="-122"/>
              </a:rPr>
              <a:t>4</a:t>
            </a:r>
            <a:endParaRPr lang="zh-CN" altLang="en-US" sz="1400" dirty="0">
              <a:solidFill>
                <a:schemeClr val="bg1">
                  <a:lumMod val="50000"/>
                </a:schemeClr>
              </a:solidFill>
              <a:latin typeface="微软雅黑" pitchFamily="34" charset="-122"/>
              <a:ea typeface="微软雅黑" pitchFamily="34" charset="-122"/>
            </a:endParaRPr>
          </a:p>
        </p:txBody>
      </p:sp>
      <p:sp>
        <p:nvSpPr>
          <p:cNvPr id="37" name="文本框 36">
            <a:extLst>
              <a:ext uri="{FF2B5EF4-FFF2-40B4-BE49-F238E27FC236}">
                <a16:creationId xmlns:a16="http://schemas.microsoft.com/office/drawing/2014/main" id="{1CE14371-BE1D-4409-AE42-341ABA65992D}"/>
              </a:ext>
            </a:extLst>
          </p:cNvPr>
          <p:cNvSpPr txBox="1"/>
          <p:nvPr/>
        </p:nvSpPr>
        <p:spPr>
          <a:xfrm>
            <a:off x="3431520" y="2839914"/>
            <a:ext cx="793140" cy="307777"/>
          </a:xfrm>
          <a:prstGeom prst="rect">
            <a:avLst/>
          </a:prstGeom>
          <a:noFill/>
        </p:spPr>
        <p:txBody>
          <a:bodyPr wrap="square" rtlCol="0">
            <a:spAutoFit/>
          </a:bodyPr>
          <a:lstStyle/>
          <a:p>
            <a:r>
              <a:rPr lang="zh-CN" altLang="en-US" sz="1400" dirty="0">
                <a:solidFill>
                  <a:schemeClr val="bg1">
                    <a:lumMod val="50000"/>
                  </a:schemeClr>
                </a:solidFill>
                <a:latin typeface="微软雅黑" pitchFamily="34" charset="-122"/>
                <a:ea typeface="微软雅黑" pitchFamily="34" charset="-122"/>
              </a:rPr>
              <a:t>图</a:t>
            </a:r>
            <a:r>
              <a:rPr lang="en-US" altLang="zh-CN" sz="1400" dirty="0">
                <a:solidFill>
                  <a:schemeClr val="bg1">
                    <a:lumMod val="50000"/>
                  </a:schemeClr>
                </a:solidFill>
                <a:latin typeface="微软雅黑" pitchFamily="34" charset="-122"/>
                <a:ea typeface="微软雅黑" pitchFamily="34" charset="-122"/>
              </a:rPr>
              <a:t>2</a:t>
            </a:r>
            <a:endParaRPr lang="zh-CN" altLang="en-US" sz="14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4145305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
                                        <p:tgtEl>
                                          <p:spTgt spid="26"/>
                                        </p:tgtEl>
                                      </p:cBhvr>
                                    </p:animEffect>
                                  </p:childTnLst>
                                </p:cTn>
                              </p:par>
                            </p:childTnLst>
                          </p:cTn>
                        </p:par>
                        <p:par>
                          <p:cTn id="8" fill="hold">
                            <p:stCondLst>
                              <p:cond delay="100"/>
                            </p:stCondLst>
                            <p:childTnLst>
                              <p:par>
                                <p:cTn id="9" presetID="2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300"/>
                                        <p:tgtEl>
                                          <p:spTgt spid="21"/>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400" fill="hold"/>
                                        <p:tgtEl>
                                          <p:spTgt spid="20"/>
                                        </p:tgtEl>
                                        <p:attrNameLst>
                                          <p:attrName>ppt_x</p:attrName>
                                        </p:attrNameLst>
                                      </p:cBhvr>
                                      <p:tavLst>
                                        <p:tav tm="0">
                                          <p:val>
                                            <p:strVal val="0-#ppt_w/2"/>
                                          </p:val>
                                        </p:tav>
                                        <p:tav tm="100000">
                                          <p:val>
                                            <p:strVal val="#ppt_x"/>
                                          </p:val>
                                        </p:tav>
                                      </p:tavLst>
                                    </p:anim>
                                    <p:anim calcmode="lin" valueType="num">
                                      <p:cBhvr additive="base">
                                        <p:cTn id="15" dur="400" fill="hold"/>
                                        <p:tgtEl>
                                          <p:spTgt spid="20"/>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iterate type="wd">
                                    <p:tmPct val="10000"/>
                                  </p:iterate>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400" fill="hold"/>
                                        <p:tgtEl>
                                          <p:spTgt spid="19"/>
                                        </p:tgtEl>
                                        <p:attrNameLst>
                                          <p:attrName>ppt_x</p:attrName>
                                        </p:attrNameLst>
                                      </p:cBhvr>
                                      <p:tavLst>
                                        <p:tav tm="0">
                                          <p:val>
                                            <p:strVal val="0-#ppt_w/2"/>
                                          </p:val>
                                        </p:tav>
                                        <p:tav tm="100000">
                                          <p:val>
                                            <p:strVal val="#ppt_x"/>
                                          </p:val>
                                        </p:tav>
                                      </p:tavLst>
                                    </p:anim>
                                    <p:anim calcmode="lin" valueType="num">
                                      <p:cBhvr additive="base">
                                        <p:cTn id="20" dur="400" fill="hold"/>
                                        <p:tgtEl>
                                          <p:spTgt spid="19"/>
                                        </p:tgtEl>
                                        <p:attrNameLst>
                                          <p:attrName>ppt_y</p:attrName>
                                        </p:attrNameLst>
                                      </p:cBhvr>
                                      <p:tavLst>
                                        <p:tav tm="0">
                                          <p:val>
                                            <p:strVal val="#ppt_y"/>
                                          </p:val>
                                        </p:tav>
                                        <p:tav tm="100000">
                                          <p:val>
                                            <p:strVal val="#ppt_y"/>
                                          </p:val>
                                        </p:tav>
                                      </p:tavLst>
                                    </p:anim>
                                  </p:childTnLst>
                                </p:cTn>
                              </p:par>
                            </p:childTnLst>
                          </p:cTn>
                        </p:par>
                        <p:par>
                          <p:cTn id="21" fill="hold">
                            <p:stCondLst>
                              <p:cond delay="900"/>
                            </p:stCondLst>
                            <p:childTnLst>
                              <p:par>
                                <p:cTn id="22" presetID="53" presetClass="entr" presetSubtype="16"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1400"/>
                            </p:stCondLst>
                            <p:childTnLst>
                              <p:par>
                                <p:cTn id="28" presetID="53" presetClass="entr" presetSubtype="16"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childTnLst>
                          </p:cTn>
                        </p:par>
                        <p:par>
                          <p:cTn id="33" fill="hold">
                            <p:stCondLst>
                              <p:cond delay="1900"/>
                            </p:stCondLst>
                            <p:childTnLst>
                              <p:par>
                                <p:cTn id="34" presetID="53" presetClass="entr" presetSubtype="16"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childTnLst>
                          </p:cTn>
                        </p:par>
                        <p:par>
                          <p:cTn id="39" fill="hold">
                            <p:stCondLst>
                              <p:cond delay="2400"/>
                            </p:stCondLst>
                            <p:childTnLst>
                              <p:par>
                                <p:cTn id="40" presetID="2" presetClass="entr" presetSubtype="4" fill="hold" grpId="0" nodeType="after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fill="hold"/>
                                        <p:tgtEl>
                                          <p:spTgt spid="2"/>
                                        </p:tgtEl>
                                        <p:attrNameLst>
                                          <p:attrName>ppt_x</p:attrName>
                                        </p:attrNameLst>
                                      </p:cBhvr>
                                      <p:tavLst>
                                        <p:tav tm="0">
                                          <p:val>
                                            <p:strVal val="#ppt_x"/>
                                          </p:val>
                                        </p:tav>
                                        <p:tav tm="100000">
                                          <p:val>
                                            <p:strVal val="#ppt_x"/>
                                          </p:val>
                                        </p:tav>
                                      </p:tavLst>
                                    </p:anim>
                                    <p:anim calcmode="lin" valueType="num">
                                      <p:cBhvr additive="base">
                                        <p:cTn id="4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8" grpId="0" animBg="1"/>
      <p:bldP spid="10" grpId="0" animBg="1"/>
      <p:bldP spid="19" grpId="0"/>
      <p:bldP spid="20" grpId="0" animBg="1"/>
      <p:bldP spid="2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6"/>
</p:tagLst>
</file>

<file path=ppt/theme/theme1.xml><?xml version="1.0" encoding="utf-8"?>
<a:theme xmlns:a="http://schemas.openxmlformats.org/drawingml/2006/main" name="Office 主题​​">
  <a:themeElements>
    <a:clrScheme name="自定义 8">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1E98A8"/>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1384</TotalTime>
  <Words>2544</Words>
  <Application>Microsoft Office PowerPoint</Application>
  <PresentationFormat>自定义</PresentationFormat>
  <Paragraphs>235</Paragraphs>
  <Slides>30</Slides>
  <Notes>30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30</vt:i4>
      </vt:variant>
    </vt:vector>
  </HeadingPairs>
  <TitlesOfParts>
    <vt:vector size="48" baseType="lpstr">
      <vt:lpstr>★懐風体</vt:lpstr>
      <vt:lpstr>DFGothic-EB</vt:lpstr>
      <vt:lpstr>等线</vt:lpstr>
      <vt:lpstr>等线 Light</vt:lpstr>
      <vt:lpstr>方正黑体_GBK</vt:lpstr>
      <vt:lpstr>方正兰亭纤黑_GBK</vt:lpstr>
      <vt:lpstr>方正兰亭中粗黑_GBK</vt:lpstr>
      <vt:lpstr>方正兰亭准黑_GBK</vt:lpstr>
      <vt:lpstr>华文黑体</vt:lpstr>
      <vt:lpstr>思源黑体 CN Medium</vt:lpstr>
      <vt:lpstr>宋体</vt:lpstr>
      <vt:lpstr>微软雅黑</vt:lpstr>
      <vt:lpstr>Agency FB</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zhechao nian</cp:lastModifiedBy>
  <cp:revision>182</cp:revision>
  <dcterms:created xsi:type="dcterms:W3CDTF">2017-08-07T14:44:08Z</dcterms:created>
  <dcterms:modified xsi:type="dcterms:W3CDTF">2021-01-04T06:22:08Z</dcterms:modified>
</cp:coreProperties>
</file>